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9" r:id="rId2"/>
    <p:sldId id="261" r:id="rId3"/>
    <p:sldId id="267" r:id="rId4"/>
    <p:sldId id="260" r:id="rId5"/>
    <p:sldId id="304" r:id="rId6"/>
    <p:sldId id="274" r:id="rId7"/>
    <p:sldId id="308" r:id="rId8"/>
    <p:sldId id="310" r:id="rId9"/>
    <p:sldId id="311" r:id="rId10"/>
    <p:sldId id="313" r:id="rId11"/>
    <p:sldId id="307" r:id="rId12"/>
    <p:sldId id="277" r:id="rId13"/>
    <p:sldId id="284" r:id="rId1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7FF"/>
    <a:srgbClr val="10FBFE"/>
    <a:srgbClr val="2782C0"/>
    <a:srgbClr val="0EE1E5"/>
    <a:srgbClr val="0CA2AB"/>
    <a:srgbClr val="04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2022/5/28</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2022/5/28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367335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373860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extLst>
      <p:ext uri="{BB962C8B-B14F-4D97-AF65-F5344CB8AC3E}">
        <p14:creationId xmlns:p14="http://schemas.microsoft.com/office/powerpoint/2010/main" val="310687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extLst>
      <p:ext uri="{BB962C8B-B14F-4D97-AF65-F5344CB8AC3E}">
        <p14:creationId xmlns:p14="http://schemas.microsoft.com/office/powerpoint/2010/main" val="285183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263095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124824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webharvy.com/download.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5"/>
          <a:stretch>
            <a:fillRect/>
          </a:stretch>
        </p:blipFill>
        <p:spPr>
          <a:xfrm>
            <a:off x="-8890" y="-2540"/>
            <a:ext cx="6817360" cy="6863715"/>
          </a:xfrm>
          <a:prstGeom prst="rect">
            <a:avLst/>
          </a:prstGeom>
        </p:spPr>
      </p:pic>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6"/>
          <a:stretch>
            <a:fillRect/>
          </a:stretch>
        </p:blipFill>
        <p:spPr>
          <a:xfrm>
            <a:off x="-695058" y="124626"/>
            <a:ext cx="609600" cy="609600"/>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D54B045-3F54-42AE-BF74-08B9E82CE514}"/>
              </a:ext>
            </a:extLst>
          </p:cNvPr>
          <p:cNvGrpSpPr/>
          <p:nvPr/>
        </p:nvGrpSpPr>
        <p:grpSpPr>
          <a:xfrm>
            <a:off x="473529" y="1705451"/>
            <a:ext cx="10793185" cy="3769142"/>
            <a:chOff x="2144849" y="1087376"/>
            <a:chExt cx="10793185" cy="3769142"/>
          </a:xfrm>
        </p:grpSpPr>
        <p:sp>
          <p:nvSpPr>
            <p:cNvPr id="11" name="文本框 10"/>
            <p:cNvSpPr txBox="1"/>
            <p:nvPr/>
          </p:nvSpPr>
          <p:spPr>
            <a:xfrm>
              <a:off x="2144849" y="1087376"/>
              <a:ext cx="10793185" cy="769441"/>
            </a:xfrm>
            <a:prstGeom prst="rect">
              <a:avLst/>
            </a:prstGeom>
            <a:noFill/>
            <a:effectLst/>
          </p:spPr>
          <p:txBody>
            <a:bodyPr wrap="square" rtlCol="0">
              <a:spAutoFit/>
            </a:bodyPr>
            <a:lstStyle/>
            <a:p>
              <a:pPr algn="ctr"/>
              <a:r>
                <a:rPr lang="en-US" sz="4400" dirty="0">
                  <a:solidFill>
                    <a:srgbClr val="6AE7FF"/>
                  </a:solidFill>
                  <a:effectLst/>
                  <a:latin typeface="Yeseva One" panose="00000500000000000000" pitchFamily="2" charset="0"/>
                  <a:ea typeface="微软雅黑" panose="020B0503020204020204" charset="-122"/>
                </a:rPr>
                <a:t>B</a:t>
              </a:r>
              <a:r>
                <a:rPr lang="en-US" sz="4400" dirty="0">
                  <a:solidFill>
                    <a:srgbClr val="6AE7FF"/>
                  </a:solidFill>
                  <a:latin typeface="Yeseva One" panose="00000500000000000000" pitchFamily="2" charset="0"/>
                  <a:ea typeface="微软雅黑" panose="020B0503020204020204" charset="-122"/>
                </a:rPr>
                <a:t>ÁO CÁO MÔN CƠ SỞ DỮ LIỆU NÂNG CAO</a:t>
              </a:r>
              <a:endParaRPr lang="en-US" sz="4400" dirty="0">
                <a:solidFill>
                  <a:srgbClr val="6AE7FF"/>
                </a:solidFill>
                <a:effectLst/>
                <a:latin typeface="Yeseva One" panose="00000500000000000000" pitchFamily="2" charset="0"/>
                <a:ea typeface="微软雅黑" panose="020B0503020204020204" charset="-122"/>
              </a:endParaRPr>
            </a:p>
          </p:txBody>
        </p:sp>
        <p:sp>
          <p:nvSpPr>
            <p:cNvPr id="8" name="文本框 7"/>
            <p:cNvSpPr txBox="1"/>
            <p:nvPr/>
          </p:nvSpPr>
          <p:spPr>
            <a:xfrm>
              <a:off x="4721596" y="2086529"/>
              <a:ext cx="5639689" cy="2769989"/>
            </a:xfrm>
            <a:prstGeom prst="rect">
              <a:avLst/>
            </a:prstGeom>
            <a:noFill/>
          </p:spPr>
          <p:txBody>
            <a:bodyPr wrap="square" rtlCol="0">
              <a:spAutoFit/>
            </a:bodyPr>
            <a:lstStyle/>
            <a:p>
              <a:pPr algn="ctr"/>
              <a:endParaRPr lang="en-US" altLang="zh-CN" sz="2000" dirty="0">
                <a:solidFill>
                  <a:srgbClr val="10FBFE"/>
                </a:solidFill>
                <a:latin typeface="Yeseva One" panose="00000500000000000000" pitchFamily="2" charset="0"/>
                <a:ea typeface="微软雅黑" panose="020B0503020204020204" charset="-122"/>
              </a:endParaRPr>
            </a:p>
            <a:p>
              <a:pPr algn="ctr"/>
              <a:r>
                <a:rPr lang="en-US" altLang="zh-CN" sz="2000" dirty="0">
                  <a:solidFill>
                    <a:srgbClr val="10FBFE"/>
                  </a:solidFill>
                  <a:latin typeface="Yeseva One" panose="00000500000000000000" pitchFamily="2" charset="0"/>
                  <a:ea typeface="微软雅黑" panose="020B0503020204020204" charset="-122"/>
                </a:rPr>
                <a:t>ĐỀ TÀI </a:t>
              </a:r>
            </a:p>
            <a:p>
              <a:pPr algn="ctr"/>
              <a:r>
                <a:rPr lang="en-US" altLang="zh-CN" sz="2000" dirty="0">
                  <a:solidFill>
                    <a:srgbClr val="10FBFE"/>
                  </a:solidFill>
                  <a:latin typeface="Yeseva One" panose="00000500000000000000" pitchFamily="2" charset="0"/>
                  <a:ea typeface="微软雅黑" panose="020B0503020204020204" charset="-122"/>
                </a:rPr>
                <a:t>XÂY DỰNG WEBSITE BÁN SÁCH</a:t>
              </a:r>
            </a:p>
            <a:p>
              <a:pPr algn="ctr"/>
              <a:endParaRPr lang="en-US" altLang="zh-CN" sz="2000" dirty="0">
                <a:solidFill>
                  <a:srgbClr val="10FBFE"/>
                </a:solidFill>
                <a:latin typeface="Yeseva One" panose="00000500000000000000" pitchFamily="2" charset="0"/>
                <a:ea typeface="微软雅黑" panose="020B0503020204020204" charset="-122"/>
              </a:endParaRPr>
            </a:p>
            <a:p>
              <a:pPr algn="ctr"/>
              <a:endParaRPr lang="en-US" altLang="zh-CN" sz="2000" dirty="0">
                <a:solidFill>
                  <a:srgbClr val="10FBFE"/>
                </a:solidFill>
                <a:latin typeface="Yeseva One" panose="00000500000000000000" pitchFamily="2" charset="0"/>
                <a:ea typeface="微软雅黑" panose="020B0503020204020204" charset="-122"/>
              </a:endParaRPr>
            </a:p>
            <a:p>
              <a:pPr algn="ctr"/>
              <a:r>
                <a:rPr lang="en-US" b="1" dirty="0" err="1">
                  <a:solidFill>
                    <a:srgbClr val="00B0F0"/>
                  </a:solidFill>
                </a:rPr>
                <a:t>Giảng</a:t>
              </a:r>
              <a:r>
                <a:rPr lang="en-US" b="1" dirty="0">
                  <a:solidFill>
                    <a:srgbClr val="00B0F0"/>
                  </a:solidFill>
                </a:rPr>
                <a:t> </a:t>
              </a:r>
              <a:r>
                <a:rPr lang="en-US" b="1" dirty="0" err="1">
                  <a:solidFill>
                    <a:srgbClr val="00B0F0"/>
                  </a:solidFill>
                </a:rPr>
                <a:t>viên</a:t>
              </a:r>
              <a:r>
                <a:rPr lang="en-US" b="1" dirty="0">
                  <a:solidFill>
                    <a:srgbClr val="00B0F0"/>
                  </a:solidFill>
                </a:rPr>
                <a:t> : </a:t>
              </a:r>
              <a:r>
                <a:rPr lang="en-US" b="1" dirty="0" err="1">
                  <a:solidFill>
                    <a:srgbClr val="00B0F0"/>
                  </a:solidFill>
                </a:rPr>
                <a:t>Võ</a:t>
              </a:r>
              <a:r>
                <a:rPr lang="en-US" b="1" dirty="0">
                  <a:solidFill>
                    <a:srgbClr val="00B0F0"/>
                  </a:solidFill>
                </a:rPr>
                <a:t> </a:t>
              </a:r>
              <a:r>
                <a:rPr lang="en-US" b="1" dirty="0" err="1">
                  <a:solidFill>
                    <a:srgbClr val="00B0F0"/>
                  </a:solidFill>
                </a:rPr>
                <a:t>Công</a:t>
              </a:r>
              <a:r>
                <a:rPr lang="en-US" b="1" dirty="0">
                  <a:solidFill>
                    <a:srgbClr val="00B0F0"/>
                  </a:solidFill>
                </a:rPr>
                <a:t> </a:t>
              </a:r>
              <a:r>
                <a:rPr lang="en-US" b="1" dirty="0" err="1">
                  <a:solidFill>
                    <a:srgbClr val="00B0F0"/>
                  </a:solidFill>
                </a:rPr>
                <a:t>Đình</a:t>
              </a:r>
              <a:endParaRPr lang="en-US" dirty="0">
                <a:solidFill>
                  <a:srgbClr val="00B0F0"/>
                </a:solidFill>
              </a:endParaRPr>
            </a:p>
            <a:p>
              <a:pPr algn="ctr"/>
              <a:r>
                <a:rPr lang="en-US" b="1" dirty="0" err="1">
                  <a:solidFill>
                    <a:srgbClr val="00B0F0"/>
                  </a:solidFill>
                </a:rPr>
                <a:t>Nhóm</a:t>
              </a:r>
              <a:r>
                <a:rPr lang="en-US" b="1" dirty="0">
                  <a:solidFill>
                    <a:srgbClr val="00B0F0"/>
                  </a:solidFill>
                </a:rPr>
                <a:t> </a:t>
              </a:r>
              <a:r>
                <a:rPr lang="en-US" b="1" dirty="0" err="1">
                  <a:solidFill>
                    <a:srgbClr val="00B0F0"/>
                  </a:solidFill>
                </a:rPr>
                <a:t>thực</a:t>
              </a:r>
              <a:r>
                <a:rPr lang="en-US" b="1" dirty="0">
                  <a:solidFill>
                    <a:srgbClr val="00B0F0"/>
                  </a:solidFill>
                </a:rPr>
                <a:t> </a:t>
              </a:r>
              <a:r>
                <a:rPr lang="en-US" b="1" dirty="0" err="1">
                  <a:solidFill>
                    <a:srgbClr val="00B0F0"/>
                  </a:solidFill>
                </a:rPr>
                <a:t>hiện</a:t>
              </a:r>
              <a:r>
                <a:rPr lang="en-US" b="1" dirty="0">
                  <a:solidFill>
                    <a:srgbClr val="00B0F0"/>
                  </a:solidFill>
                </a:rPr>
                <a:t> : </a:t>
              </a:r>
              <a:r>
                <a:rPr lang="en-US" b="1" dirty="0" err="1">
                  <a:solidFill>
                    <a:srgbClr val="00B0F0"/>
                  </a:solidFill>
                </a:rPr>
                <a:t>Nhóm</a:t>
              </a:r>
              <a:r>
                <a:rPr lang="en-US" b="1" dirty="0">
                  <a:solidFill>
                    <a:srgbClr val="00B0F0"/>
                  </a:solidFill>
                </a:rPr>
                <a:t> 3</a:t>
              </a:r>
              <a:endParaRPr lang="en-US" dirty="0">
                <a:solidFill>
                  <a:srgbClr val="00B0F0"/>
                </a:solidFill>
              </a:endParaRPr>
            </a:p>
            <a:p>
              <a:pPr algn="ctr"/>
              <a:r>
                <a:rPr lang="en-US" b="1" dirty="0" err="1">
                  <a:solidFill>
                    <a:srgbClr val="00B0F0"/>
                  </a:solidFill>
                </a:rPr>
                <a:t>Lớp</a:t>
              </a:r>
              <a:r>
                <a:rPr lang="en-US" b="1" dirty="0">
                  <a:solidFill>
                    <a:srgbClr val="00B0F0"/>
                  </a:solidFill>
                </a:rPr>
                <a:t>:</a:t>
              </a:r>
              <a:r>
                <a:rPr lang="en-US" dirty="0">
                  <a:solidFill>
                    <a:srgbClr val="00B0F0"/>
                  </a:solidFill>
                </a:rPr>
                <a:t> </a:t>
              </a:r>
              <a:r>
                <a:rPr lang="en-US" b="1" dirty="0">
                  <a:solidFill>
                    <a:srgbClr val="00B0F0"/>
                  </a:solidFill>
                </a:rPr>
                <a:t>19CNTT1</a:t>
              </a:r>
              <a:endParaRPr lang="en-US" dirty="0">
                <a:solidFill>
                  <a:srgbClr val="00B0F0"/>
                </a:solidFill>
              </a:endParaRPr>
            </a:p>
            <a:p>
              <a:pPr algn="ctr"/>
              <a:endParaRPr lang="en-US" altLang="zh-CN" sz="2000" dirty="0">
                <a:solidFill>
                  <a:srgbClr val="10FBFE"/>
                </a:solidFill>
                <a:latin typeface="Yeseva One" panose="00000500000000000000" pitchFamily="2" charset="0"/>
                <a:ea typeface="微软雅黑" panose="020B0503020204020204" charset="-122"/>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537" numSld="999" showWhenStopped="0">
                <p:cTn id="11" repeatCount="indefinite" fill="remove"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7" name="Picture 6">
            <a:extLst>
              <a:ext uri="{FF2B5EF4-FFF2-40B4-BE49-F238E27FC236}">
                <a16:creationId xmlns:a16="http://schemas.microsoft.com/office/drawing/2014/main" id="{85D369B8-D613-5271-63E2-7041AA83C99B}"/>
              </a:ext>
            </a:extLst>
          </p:cNvPr>
          <p:cNvPicPr>
            <a:picLocks noChangeAspect="1"/>
          </p:cNvPicPr>
          <p:nvPr/>
        </p:nvPicPr>
        <p:blipFill>
          <a:blip r:embed="rId3"/>
          <a:stretch>
            <a:fillRect/>
          </a:stretch>
        </p:blipFill>
        <p:spPr>
          <a:xfrm>
            <a:off x="586257" y="1089230"/>
            <a:ext cx="4704200" cy="2618111"/>
          </a:xfrm>
          <a:prstGeom prst="rect">
            <a:avLst/>
          </a:prstGeom>
        </p:spPr>
      </p:pic>
      <p:pic>
        <p:nvPicPr>
          <p:cNvPr id="8" name="Picture 7">
            <a:extLst>
              <a:ext uri="{FF2B5EF4-FFF2-40B4-BE49-F238E27FC236}">
                <a16:creationId xmlns:a16="http://schemas.microsoft.com/office/drawing/2014/main" id="{60C449CC-94F4-8E42-7B34-526FBF18DA07}"/>
              </a:ext>
            </a:extLst>
          </p:cNvPr>
          <p:cNvPicPr>
            <a:picLocks noChangeAspect="1"/>
          </p:cNvPicPr>
          <p:nvPr/>
        </p:nvPicPr>
        <p:blipFill>
          <a:blip r:embed="rId4"/>
          <a:stretch>
            <a:fillRect/>
          </a:stretch>
        </p:blipFill>
        <p:spPr>
          <a:xfrm>
            <a:off x="6096000" y="1375727"/>
            <a:ext cx="5556885" cy="4106545"/>
          </a:xfrm>
          <a:prstGeom prst="rect">
            <a:avLst/>
          </a:prstGeom>
        </p:spPr>
      </p:pic>
      <p:pic>
        <p:nvPicPr>
          <p:cNvPr id="9" name="Picture 8">
            <a:extLst>
              <a:ext uri="{FF2B5EF4-FFF2-40B4-BE49-F238E27FC236}">
                <a16:creationId xmlns:a16="http://schemas.microsoft.com/office/drawing/2014/main" id="{60D2021A-7C64-A101-A283-996356485B54}"/>
              </a:ext>
            </a:extLst>
          </p:cNvPr>
          <p:cNvPicPr>
            <a:picLocks noChangeAspect="1"/>
          </p:cNvPicPr>
          <p:nvPr/>
        </p:nvPicPr>
        <p:blipFill>
          <a:blip r:embed="rId5"/>
          <a:stretch>
            <a:fillRect/>
          </a:stretch>
        </p:blipFill>
        <p:spPr>
          <a:xfrm>
            <a:off x="586257" y="4029275"/>
            <a:ext cx="4704200" cy="2717153"/>
          </a:xfrm>
          <a:prstGeom prst="rect">
            <a:avLst/>
          </a:prstGeom>
        </p:spPr>
      </p:pic>
      <p:sp>
        <p:nvSpPr>
          <p:cNvPr id="15" name="TextBox 14">
            <a:extLst>
              <a:ext uri="{FF2B5EF4-FFF2-40B4-BE49-F238E27FC236}">
                <a16:creationId xmlns:a16="http://schemas.microsoft.com/office/drawing/2014/main" id="{E4EBD274-06A4-40EF-0A65-DE763DA9B866}"/>
              </a:ext>
            </a:extLst>
          </p:cNvPr>
          <p:cNvSpPr txBox="1"/>
          <p:nvPr/>
        </p:nvSpPr>
        <p:spPr>
          <a:xfrm>
            <a:off x="811298" y="718478"/>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endParaRPr lang="en-US" dirty="0">
              <a:solidFill>
                <a:srgbClr val="6AE7FF"/>
              </a:solidFill>
            </a:endParaRPr>
          </a:p>
        </p:txBody>
      </p:sp>
      <p:sp>
        <p:nvSpPr>
          <p:cNvPr id="16" name="TextBox 15">
            <a:extLst>
              <a:ext uri="{FF2B5EF4-FFF2-40B4-BE49-F238E27FC236}">
                <a16:creationId xmlns:a16="http://schemas.microsoft.com/office/drawing/2014/main" id="{EE7EF864-2B19-72B0-8AFB-F61114124FA4}"/>
              </a:ext>
            </a:extLst>
          </p:cNvPr>
          <p:cNvSpPr txBox="1"/>
          <p:nvPr/>
        </p:nvSpPr>
        <p:spPr>
          <a:xfrm>
            <a:off x="5969260" y="937561"/>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r>
              <a:rPr lang="en-US" sz="1800" b="1" dirty="0">
                <a:solidFill>
                  <a:srgbClr val="6AE7FF"/>
                </a:solidFill>
                <a:effectLst/>
                <a:latin typeface="Times New Roman" panose="02020603050405020304" pitchFamily="18" charset="0"/>
                <a:ea typeface="Calibri" panose="020F0502020204030204" pitchFamily="34" charset="0"/>
              </a:rPr>
              <a:t> – </a:t>
            </a:r>
            <a:r>
              <a:rPr lang="en-US" sz="1800" b="1" dirty="0" err="1">
                <a:solidFill>
                  <a:srgbClr val="6AE7FF"/>
                </a:solidFill>
                <a:effectLst/>
                <a:latin typeface="Times New Roman" panose="02020603050405020304" pitchFamily="18" charset="0"/>
                <a:ea typeface="Calibri" panose="020F0502020204030204" pitchFamily="34" charset="0"/>
              </a:rPr>
              <a:t>thành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viên</a:t>
            </a:r>
            <a:endParaRPr lang="en-US" dirty="0">
              <a:solidFill>
                <a:srgbClr val="6AE7FF"/>
              </a:solidFill>
            </a:endParaRPr>
          </a:p>
        </p:txBody>
      </p:sp>
      <p:sp>
        <p:nvSpPr>
          <p:cNvPr id="17" name="TextBox 16">
            <a:extLst>
              <a:ext uri="{FF2B5EF4-FFF2-40B4-BE49-F238E27FC236}">
                <a16:creationId xmlns:a16="http://schemas.microsoft.com/office/drawing/2014/main" id="{F2F30145-B092-0C42-B758-07CB62D67D20}"/>
              </a:ext>
            </a:extLst>
          </p:cNvPr>
          <p:cNvSpPr txBox="1"/>
          <p:nvPr/>
        </p:nvSpPr>
        <p:spPr>
          <a:xfrm>
            <a:off x="748007" y="3659943"/>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người</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quản</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lí</a:t>
            </a:r>
            <a:endParaRPr lang="en-US" dirty="0">
              <a:solidFill>
                <a:srgbClr val="6AE7FF"/>
              </a:solidFill>
            </a:endParaRPr>
          </a:p>
        </p:txBody>
      </p:sp>
    </p:spTree>
    <p:extLst>
      <p:ext uri="{BB962C8B-B14F-4D97-AF65-F5344CB8AC3E}">
        <p14:creationId xmlns:p14="http://schemas.microsoft.com/office/powerpoint/2010/main" val="93176167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3" name="Picture 2">
            <a:extLst>
              <a:ext uri="{FF2B5EF4-FFF2-40B4-BE49-F238E27FC236}">
                <a16:creationId xmlns:a16="http://schemas.microsoft.com/office/drawing/2014/main" id="{6513C54D-0A7D-BC7A-AEE1-245B3472D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326" y="777531"/>
            <a:ext cx="9495764" cy="5935780"/>
          </a:xfrm>
          <a:prstGeom prst="rect">
            <a:avLst/>
          </a:prstGeom>
        </p:spPr>
      </p:pic>
    </p:spTree>
    <p:extLst>
      <p:ext uri="{BB962C8B-B14F-4D97-AF65-F5344CB8AC3E}">
        <p14:creationId xmlns:p14="http://schemas.microsoft.com/office/powerpoint/2010/main" val="5705990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5</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a:solidFill>
                  <a:srgbClr val="10FBFE"/>
                </a:solidFill>
                <a:latin typeface="Yeseva One" panose="00000500000000000000" pitchFamily="2" charset="0"/>
                <a:ea typeface="微软雅黑" panose="020B0503020204020204" charset="-122"/>
              </a:rPr>
              <a:t>Giao </a:t>
            </a:r>
            <a:r>
              <a:rPr lang="en-US" altLang="zh-CN" sz="1600" dirty="0" err="1">
                <a:solidFill>
                  <a:srgbClr val="10FBFE"/>
                </a:solidFill>
                <a:latin typeface="Yeseva One" panose="00000500000000000000" pitchFamily="2" charset="0"/>
                <a:ea typeface="微软雅黑" panose="020B0503020204020204" charset="-122"/>
              </a:rPr>
              <a:t>Diện</a:t>
            </a:r>
            <a:r>
              <a:rPr lang="en-US" altLang="zh-CN" sz="1600" dirty="0">
                <a:solidFill>
                  <a:srgbClr val="10FBFE"/>
                </a:solidFill>
                <a:latin typeface="Yeseva One" panose="00000500000000000000" pitchFamily="2" charset="0"/>
                <a:ea typeface="微软雅黑" panose="020B0503020204020204" charset="-122"/>
              </a:rPr>
              <a:t> Website</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5"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59" y="1502119"/>
            <a:ext cx="7886701" cy="4874551"/>
          </a:xfrm>
          <a:prstGeom prst="rect">
            <a:avLst/>
          </a:prstGeom>
        </p:spPr>
      </p:pic>
      <p:sp>
        <p:nvSpPr>
          <p:cNvPr id="23561" name="矩形 34"/>
          <p:cNvSpPr>
            <a:spLocks noChangeArrowheads="1"/>
          </p:cNvSpPr>
          <p:nvPr/>
        </p:nvSpPr>
        <p:spPr bwMode="auto">
          <a:xfrm>
            <a:off x="6952614" y="175242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Yeseva One" panose="00000500000000000000" pitchFamily="2" charset="0"/>
                <a:ea typeface="微软雅黑" panose="020B0503020204020204" charset="-122"/>
                <a:sym typeface="+mn-ea"/>
              </a:rPr>
              <a:t>Trang </a:t>
            </a:r>
            <a:r>
              <a:rPr lang="en-US" altLang="zh-CN" b="1" dirty="0" err="1">
                <a:solidFill>
                  <a:srgbClr val="10FBFE"/>
                </a:solidFill>
                <a:latin typeface="Yeseva One" panose="00000500000000000000" pitchFamily="2" charset="0"/>
                <a:ea typeface="微软雅黑" panose="020B0503020204020204" charset="-122"/>
                <a:sym typeface="+mn-ea"/>
              </a:rPr>
              <a:t>chủ</a:t>
            </a:r>
            <a:endParaRPr lang="zh-CN" altLang="en-US" b="1" dirty="0">
              <a:solidFill>
                <a:srgbClr val="10FBFE"/>
              </a:solidFill>
              <a:latin typeface="Yeseva One" panose="00000500000000000000" pitchFamily="2" charset="0"/>
              <a:ea typeface="微软雅黑" panose="020B0503020204020204" charset="-122"/>
              <a:sym typeface="+mn-ea"/>
            </a:endParaRPr>
          </a:p>
        </p:txBody>
      </p:sp>
      <p:sp>
        <p:nvSpPr>
          <p:cNvPr id="23563" name="矩形 37"/>
          <p:cNvSpPr>
            <a:spLocks noChangeArrowheads="1"/>
          </p:cNvSpPr>
          <p:nvPr/>
        </p:nvSpPr>
        <p:spPr bwMode="auto">
          <a:xfrm>
            <a:off x="6952614" y="2022729"/>
            <a:ext cx="5055883" cy="254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dirty="0">
                <a:solidFill>
                  <a:srgbClr val="10FBFE"/>
                </a:solidFill>
                <a:latin typeface="Time s New Roman"/>
              </a:rPr>
              <a:t>T</a:t>
            </a:r>
            <a:r>
              <a:rPr lang="vi-VN" dirty="0">
                <a:solidFill>
                  <a:srgbClr val="10FBFE"/>
                </a:solidFill>
                <a:latin typeface="Time s New Roman"/>
              </a:rPr>
              <a:t>hể hiện một cách tổng quát về website bao gồm thương hiệu,các danh mục sản phẩm nổi bật,dịch vụ cung cấp,hình ảnh các sản phẩm nổi bật,thông tin khách hàng liên hệ,các banner quảng cáo về sản phẩm mới,sản phẩm khuyến mãi,chia sẽ mạng xã hội</a:t>
            </a:r>
            <a:endParaRPr lang="zh-CN" altLang="en-US" dirty="0">
              <a:solidFill>
                <a:srgbClr val="10FBFE"/>
              </a:solidFill>
              <a:latin typeface="Yeseva One" panose="00000500000000000000" pitchFamily="2" charset="0"/>
              <a:ea typeface="微软雅黑" panose="020B0503020204020204" charset="-122"/>
            </a:endParaRPr>
          </a:p>
        </p:txBody>
      </p:sp>
      <p:sp>
        <p:nvSpPr>
          <p:cNvPr id="17" name="Oval 3">
            <a:extLst>
              <a:ext uri="{FF2B5EF4-FFF2-40B4-BE49-F238E27FC236}">
                <a16:creationId xmlns:a16="http://schemas.microsoft.com/office/drawing/2014/main" id="{729C5D60-88F1-472A-B833-AC200E129BAA}"/>
              </a:ext>
            </a:extLst>
          </p:cNvPr>
          <p:cNvSpPr/>
          <p:nvPr/>
        </p:nvSpPr>
        <p:spPr>
          <a:xfrm rot="18199285">
            <a:off x="8811300" y="4547108"/>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Yeseva One" panose="00000500000000000000" pitchFamily="2" charset="0"/>
            </a:endParaRPr>
          </a:p>
        </p:txBody>
      </p:sp>
      <p:sp>
        <p:nvSpPr>
          <p:cNvPr id="18" name="Freeform 64">
            <a:extLst>
              <a:ext uri="{FF2B5EF4-FFF2-40B4-BE49-F238E27FC236}">
                <a16:creationId xmlns:a16="http://schemas.microsoft.com/office/drawing/2014/main" id="{92EB9983-7C35-4E21-9B4D-E4102792FD34}"/>
              </a:ext>
            </a:extLst>
          </p:cNvPr>
          <p:cNvSpPr>
            <a:spLocks noEditPoints="1"/>
          </p:cNvSpPr>
          <p:nvPr/>
        </p:nvSpPr>
        <p:spPr bwMode="auto">
          <a:xfrm>
            <a:off x="9062212" y="4813701"/>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dirty="0">
              <a:latin typeface="Yeseva One" panose="00000500000000000000" pitchFamily="2" charset="0"/>
            </a:endParaRPr>
          </a:p>
        </p:txBody>
      </p:sp>
      <p:pic>
        <p:nvPicPr>
          <p:cNvPr id="7" name="Picture 6">
            <a:extLst>
              <a:ext uri="{FF2B5EF4-FFF2-40B4-BE49-F238E27FC236}">
                <a16:creationId xmlns:a16="http://schemas.microsoft.com/office/drawing/2014/main" id="{F161475A-D462-AA59-2B56-BAA8C9B8F35A}"/>
              </a:ext>
            </a:extLst>
          </p:cNvPr>
          <p:cNvPicPr>
            <a:picLocks noChangeAspect="1"/>
          </p:cNvPicPr>
          <p:nvPr/>
        </p:nvPicPr>
        <p:blipFill>
          <a:blip r:embed="rId4"/>
          <a:stretch>
            <a:fillRect/>
          </a:stretch>
        </p:blipFill>
        <p:spPr>
          <a:xfrm>
            <a:off x="772358" y="1686282"/>
            <a:ext cx="5902748" cy="4217368"/>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500"/>
                                        <p:tgtEl>
                                          <p:spTgt spid="235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3563"/>
                                        </p:tgtEl>
                                        <p:attrNameLst>
                                          <p:attrName>style.visibility</p:attrName>
                                        </p:attrNameLst>
                                      </p:cBhvr>
                                      <p:to>
                                        <p:strVal val="visible"/>
                                      </p:to>
                                    </p:set>
                                    <p:animEffect transition="in" filter="wipe(left)">
                                      <p:cBhvr>
                                        <p:cTn id="20"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D54B045-3F54-42AE-BF74-08B9E82CE514}"/>
              </a:ext>
            </a:extLst>
          </p:cNvPr>
          <p:cNvGrpSpPr/>
          <p:nvPr/>
        </p:nvGrpSpPr>
        <p:grpSpPr>
          <a:xfrm>
            <a:off x="2065119" y="2260084"/>
            <a:ext cx="7919720" cy="2339102"/>
            <a:chOff x="3736439" y="2028804"/>
            <a:chExt cx="7919720" cy="2339102"/>
          </a:xfrm>
        </p:grpSpPr>
        <p:sp>
          <p:nvSpPr>
            <p:cNvPr id="11" name="文本框 10"/>
            <p:cNvSpPr txBox="1"/>
            <p:nvPr/>
          </p:nvSpPr>
          <p:spPr>
            <a:xfrm>
              <a:off x="3736439" y="2028804"/>
              <a:ext cx="7919720" cy="1384995"/>
            </a:xfrm>
            <a:prstGeom prst="rect">
              <a:avLst/>
            </a:prstGeom>
            <a:noFill/>
            <a:effectLst/>
          </p:spPr>
          <p:txBody>
            <a:bodyPr wrap="square" rtlCol="0">
              <a:spAutoFit/>
            </a:bodyPr>
            <a:lstStyle/>
            <a:p>
              <a:pPr algn="ctr"/>
              <a:br>
                <a:rPr lang="en-US" sz="2800" b="1" dirty="0">
                  <a:solidFill>
                    <a:srgbClr val="FF0000"/>
                  </a:solidFill>
                  <a:latin typeface="Times New Roman" panose="02020603050405020304" pitchFamily="18" charset="0"/>
                  <a:cs typeface="Times New Roman" panose="02020603050405020304" pitchFamily="18" charset="0"/>
                </a:rPr>
              </a:br>
              <a:r>
                <a:rPr lang="en-US" sz="2800" b="1" dirty="0" err="1">
                  <a:solidFill>
                    <a:srgbClr val="10FBFE"/>
                  </a:solidFill>
                  <a:latin typeface="Times New Roman" panose="02020603050405020304" pitchFamily="18" charset="0"/>
                  <a:cs typeface="Times New Roman" panose="02020603050405020304" pitchFamily="18" charset="0"/>
                </a:rPr>
                <a:t>Bài</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thuyết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trình</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của</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nhóm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em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đến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đây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kết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thúc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cảm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thầy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và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các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bạn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đã</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lắng</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nghe</a:t>
              </a:r>
              <a:r>
                <a:rPr lang="en-US" sz="2800" b="1" dirty="0">
                  <a:solidFill>
                    <a:srgbClr val="10FBFE"/>
                  </a:solidFill>
                  <a:latin typeface="Times New Roman" panose="02020603050405020304" pitchFamily="18" charset="0"/>
                  <a:cs typeface="Times New Roman" panose="02020603050405020304" pitchFamily="18" charset="0"/>
                </a:rPr>
                <a:t>!!</a:t>
              </a:r>
              <a:endParaRPr lang="en-US" sz="2800" dirty="0">
                <a:solidFill>
                  <a:srgbClr val="10FBFE"/>
                </a:solidFill>
                <a:effectLst/>
                <a:latin typeface="Yeseva One" panose="00000500000000000000" pitchFamily="2" charset="0"/>
                <a:ea typeface="微软雅黑" panose="020B0503020204020204" charset="-122"/>
              </a:endParaRPr>
            </a:p>
          </p:txBody>
        </p:sp>
        <p:sp>
          <p:nvSpPr>
            <p:cNvPr id="8" name="文本框 7"/>
            <p:cNvSpPr txBox="1"/>
            <p:nvPr/>
          </p:nvSpPr>
          <p:spPr>
            <a:xfrm>
              <a:off x="5413375" y="3967796"/>
              <a:ext cx="4707890" cy="400110"/>
            </a:xfrm>
            <a:prstGeom prst="rect">
              <a:avLst/>
            </a:prstGeom>
            <a:noFill/>
          </p:spPr>
          <p:txBody>
            <a:bodyPr wrap="square" rtlCol="0">
              <a:spAutoFit/>
            </a:bodyPr>
            <a:lstStyle/>
            <a:p>
              <a:pPr algn="ctr"/>
              <a:r>
                <a:rPr lang="en-US" altLang="zh-CN" sz="2000" dirty="0">
                  <a:solidFill>
                    <a:srgbClr val="10FBFE"/>
                  </a:solidFill>
                  <a:latin typeface="Yeseva One" panose="00000500000000000000" pitchFamily="2" charset="0"/>
                  <a:ea typeface="微软雅黑" panose="020B0503020204020204" charset="-122"/>
                </a:rPr>
                <a:t>DO YOU HAVE ANY QUESTIONS</a:t>
              </a:r>
            </a:p>
          </p:txBody>
        </p:sp>
      </p:grpSp>
    </p:spTree>
    <p:extLst>
      <p:ext uri="{BB962C8B-B14F-4D97-AF65-F5344CB8AC3E}">
        <p14:creationId xmlns:p14="http://schemas.microsoft.com/office/powerpoint/2010/main" val="227032372"/>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78774" y="903545"/>
            <a:ext cx="4234452" cy="707886"/>
          </a:xfrm>
          <a:prstGeom prst="rect">
            <a:avLst/>
          </a:prstGeom>
          <a:noFill/>
        </p:spPr>
        <p:txBody>
          <a:bodyPr wrap="square" rtlCol="0">
            <a:spAutoFit/>
          </a:bodyPr>
          <a:lstStyle/>
          <a:p>
            <a:pPr algn="ctr"/>
            <a:r>
              <a:rPr lang="en-US" altLang="zh-CN" sz="4000" dirty="0" err="1">
                <a:solidFill>
                  <a:srgbClr val="6AE7FF"/>
                </a:solidFill>
                <a:latin typeface="Yeseva One" panose="00000500000000000000" pitchFamily="2" charset="0"/>
                <a:ea typeface="微软雅黑" panose="020B0503020204020204" charset="-122"/>
              </a:rPr>
              <a:t>Nội</a:t>
            </a:r>
            <a:r>
              <a:rPr lang="en-US" altLang="zh-CN" sz="4000" dirty="0">
                <a:solidFill>
                  <a:srgbClr val="6AE7FF"/>
                </a:solidFill>
                <a:latin typeface="Yeseva One" panose="00000500000000000000" pitchFamily="2" charset="0"/>
                <a:ea typeface="微软雅黑" panose="020B0503020204020204" charset="-122"/>
              </a:rPr>
              <a:t> Dung </a:t>
            </a:r>
            <a:r>
              <a:rPr lang="en-US" altLang="zh-CN" sz="4000" dirty="0" err="1">
                <a:solidFill>
                  <a:srgbClr val="6AE7FF"/>
                </a:solidFill>
                <a:latin typeface="Yeseva One" panose="00000500000000000000" pitchFamily="2" charset="0"/>
                <a:ea typeface="微软雅黑" panose="020B0503020204020204" charset="-122"/>
              </a:rPr>
              <a:t>Báo</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Cáo</a:t>
            </a:r>
            <a:endParaRPr lang="en-US" altLang="zh-CN" sz="4000" dirty="0">
              <a:solidFill>
                <a:srgbClr val="6AE7FF"/>
              </a:solidFill>
              <a:latin typeface="Yeseva One" panose="00000500000000000000" pitchFamily="2" charset="0"/>
              <a:ea typeface="微软雅黑" panose="020B0503020204020204" charset="-122"/>
            </a:endParaRPr>
          </a:p>
        </p:txBody>
      </p:sp>
      <p:sp>
        <p:nvSpPr>
          <p:cNvPr id="8" name="文本框 7"/>
          <p:cNvSpPr txBox="1"/>
          <p:nvPr/>
        </p:nvSpPr>
        <p:spPr>
          <a:xfrm>
            <a:off x="1293235" y="2569210"/>
            <a:ext cx="819785" cy="706755"/>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01</a:t>
            </a: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Lý</a:t>
            </a:r>
            <a:r>
              <a:rPr lang="en-US" altLang="zh-CN" sz="2000" b="1" dirty="0">
                <a:solidFill>
                  <a:srgbClr val="6AE7FF"/>
                </a:solidFill>
                <a:latin typeface="Yeseva One" panose="00000500000000000000" pitchFamily="2" charset="0"/>
                <a:ea typeface="微软雅黑" panose="020B0503020204020204" charset="-122"/>
              </a:rPr>
              <a:t> Do </a:t>
            </a:r>
            <a:r>
              <a:rPr lang="en-US" altLang="zh-CN" sz="2000" b="1" dirty="0" err="1">
                <a:solidFill>
                  <a:srgbClr val="6AE7FF"/>
                </a:solidFill>
                <a:latin typeface="Yeseva One" panose="00000500000000000000" pitchFamily="2" charset="0"/>
                <a:ea typeface="微软雅黑" panose="020B0503020204020204" charset="-122"/>
              </a:rPr>
              <a:t>Chọn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Đề</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Tài</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0" name="文本框 9"/>
          <p:cNvSpPr txBox="1"/>
          <p:nvPr/>
        </p:nvSpPr>
        <p:spPr>
          <a:xfrm>
            <a:off x="6425940" y="2569210"/>
            <a:ext cx="819785" cy="706755"/>
          </a:xfrm>
          <a:prstGeom prst="rect">
            <a:avLst/>
          </a:prstGeom>
          <a:noFill/>
        </p:spPr>
        <p:txBody>
          <a:bodyPr wrap="square" rtlCol="0">
            <a:spAutoFit/>
          </a:bodyPr>
          <a:lstStyle/>
          <a:p>
            <a:pPr algn="r"/>
            <a:r>
              <a:rPr lang="en-US" altLang="zh-CN" sz="4000" b="1">
                <a:solidFill>
                  <a:srgbClr val="6AE7FF"/>
                </a:solidFill>
                <a:latin typeface="Yeseva One" panose="00000500000000000000" pitchFamily="2" charset="0"/>
                <a:ea typeface="微软雅黑" panose="020B0503020204020204" charset="-122"/>
              </a:rPr>
              <a:t>02</a:t>
            </a:r>
          </a:p>
        </p:txBody>
      </p:sp>
      <p:sp>
        <p:nvSpPr>
          <p:cNvPr id="11" name="圆角矩形 10"/>
          <p:cNvSpPr/>
          <p:nvPr/>
        </p:nvSpPr>
        <p:spPr>
          <a:xfrm>
            <a:off x="7511415" y="271342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Ngôn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Ngữ</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Php</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2" name="文本框 11"/>
          <p:cNvSpPr txBox="1"/>
          <p:nvPr/>
        </p:nvSpPr>
        <p:spPr>
          <a:xfrm>
            <a:off x="1205345" y="4347845"/>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03</a:t>
            </a:r>
          </a:p>
        </p:txBody>
      </p:sp>
      <p:sp>
        <p:nvSpPr>
          <p:cNvPr id="13" name="圆角矩形 12"/>
          <p:cNvSpPr/>
          <p:nvPr/>
        </p:nvSpPr>
        <p:spPr>
          <a:xfrm>
            <a:off x="2378710" y="4551282"/>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Công</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Cụ</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cào</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dữ</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liệu</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32" name="文本框 31"/>
          <p:cNvSpPr txBox="1"/>
          <p:nvPr/>
        </p:nvSpPr>
        <p:spPr>
          <a:xfrm>
            <a:off x="6338049" y="4347845"/>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04</a:t>
            </a: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Phân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tích</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thiết</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kế</a:t>
            </a:r>
            <a:r>
              <a:rPr lang="en-US" altLang="zh-CN" sz="2000" b="1" dirty="0">
                <a:solidFill>
                  <a:srgbClr val="6AE7FF"/>
                </a:solidFill>
                <a:latin typeface="Yeseva One" panose="00000500000000000000" pitchFamily="2" charset="0"/>
                <a:ea typeface="微软雅黑" panose="020B0503020204020204" charset="-122"/>
              </a:rPr>
              <a:t> database  </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4" name="圆角矩形 32">
            <a:extLst>
              <a:ext uri="{FF2B5EF4-FFF2-40B4-BE49-F238E27FC236}">
                <a16:creationId xmlns:a16="http://schemas.microsoft.com/office/drawing/2014/main" id="{D1B3E731-2478-C8E2-FAF7-17E3139ECEB6}"/>
              </a:ext>
            </a:extLst>
          </p:cNvPr>
          <p:cNvSpPr/>
          <p:nvPr/>
        </p:nvSpPr>
        <p:spPr>
          <a:xfrm>
            <a:off x="4505960" y="5614531"/>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Yeseva One" panose="00000500000000000000" pitchFamily="2" charset="0"/>
                <a:ea typeface="微软雅黑" panose="020B0503020204020204" charset="-122"/>
              </a:rPr>
              <a:t> Giao </a:t>
            </a:r>
            <a:r>
              <a:rPr lang="en-US" altLang="zh-CN" sz="2000" b="1" dirty="0" err="1">
                <a:solidFill>
                  <a:srgbClr val="6AE7FF"/>
                </a:solidFill>
                <a:latin typeface="Yeseva One" panose="00000500000000000000" pitchFamily="2" charset="0"/>
                <a:ea typeface="微软雅黑" panose="020B0503020204020204" charset="-122"/>
              </a:rPr>
              <a:t>Diện</a:t>
            </a:r>
            <a:r>
              <a:rPr lang="en-US" altLang="zh-CN" sz="2000" b="1" dirty="0">
                <a:solidFill>
                  <a:srgbClr val="6AE7FF"/>
                </a:solidFill>
                <a:latin typeface="Yeseva One" panose="00000500000000000000" pitchFamily="2" charset="0"/>
                <a:ea typeface="微软雅黑" panose="020B0503020204020204" charset="-122"/>
              </a:rPr>
              <a:t> Website </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6" name="文本框 31">
            <a:extLst>
              <a:ext uri="{FF2B5EF4-FFF2-40B4-BE49-F238E27FC236}">
                <a16:creationId xmlns:a16="http://schemas.microsoft.com/office/drawing/2014/main" id="{35AA1E2B-1D6C-7C4B-B103-AA7F7B6697AB}"/>
              </a:ext>
            </a:extLst>
          </p:cNvPr>
          <p:cNvSpPr txBox="1"/>
          <p:nvPr/>
        </p:nvSpPr>
        <p:spPr>
          <a:xfrm>
            <a:off x="3303367" y="5515114"/>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05</a:t>
            </a: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par>
                          <p:cTn id="60" fill="hold">
                            <p:stCondLst>
                              <p:cond delay="5100"/>
                            </p:stCondLst>
                            <p:childTnLst>
                              <p:par>
                                <p:cTn id="61" presetID="29" presetClass="entr" presetSubtype="0" fill="hold" grpId="1"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ppt_x</p:attrName>
                                        </p:attrNameLst>
                                      </p:cBhvr>
                                      <p:tavLst>
                                        <p:tav tm="0">
                                          <p:val>
                                            <p:strVal val="#ppt_x-.2"/>
                                          </p:val>
                                        </p:tav>
                                        <p:tav tm="100000">
                                          <p:val>
                                            <p:strVal val="#ppt_x"/>
                                          </p:val>
                                        </p:tav>
                                      </p:tavLst>
                                    </p:anim>
                                    <p:anim calcmode="lin" valueType="num">
                                      <p:cBhvr>
                                        <p:cTn id="64"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65" dur="500"/>
                                        <p:tgtEl>
                                          <p:spTgt spid="14"/>
                                        </p:tgtEl>
                                      </p:cBhvr>
                                    </p:animEffect>
                                  </p:childTnLst>
                                </p:cTn>
                              </p:par>
                            </p:childTnLst>
                          </p:cTn>
                        </p:par>
                        <p:par>
                          <p:cTn id="66" fill="hold">
                            <p:stCondLst>
                              <p:cond delay="5600"/>
                            </p:stCondLst>
                            <p:childTnLst>
                              <p:par>
                                <p:cTn id="67" presetID="53" presetClass="entr" presetSubtype="16"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P spid="14" grpId="0" animBg="1"/>
      <p:bldP spid="14" grpId="1"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Yeseva One" panose="00000500000000000000" pitchFamily="2" charset="0"/>
                  <a:ea typeface="微软雅黑" panose="020B0503020204020204" charset="-122"/>
                </a:rPr>
                <a:t>1</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Lý</a:t>
            </a:r>
            <a:r>
              <a:rPr lang="en-US" altLang="zh-CN" sz="1600" dirty="0">
                <a:solidFill>
                  <a:srgbClr val="10FBFE"/>
                </a:solidFill>
                <a:latin typeface="Yeseva One" panose="00000500000000000000" pitchFamily="2" charset="0"/>
                <a:ea typeface="微软雅黑" panose="020B0503020204020204" charset="-122"/>
              </a:rPr>
              <a:t> Do </a:t>
            </a:r>
            <a:r>
              <a:rPr lang="en-US" altLang="zh-CN" sz="1600" dirty="0" err="1">
                <a:solidFill>
                  <a:srgbClr val="10FBFE"/>
                </a:solidFill>
                <a:latin typeface="Yeseva One" panose="00000500000000000000" pitchFamily="2" charset="0"/>
                <a:ea typeface="微软雅黑" panose="020B0503020204020204" charset="-122"/>
              </a:rPr>
              <a:t>Chọn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Đề</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Tài</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grpSp>
        <p:nvGrpSpPr>
          <p:cNvPr id="9" name="组合 8"/>
          <p:cNvGrpSpPr/>
          <p:nvPr/>
        </p:nvGrpSpPr>
        <p:grpSpPr>
          <a:xfrm>
            <a:off x="7398575" y="1171835"/>
            <a:ext cx="4404223" cy="2306186"/>
            <a:chOff x="6762750" y="1238250"/>
            <a:chExt cx="5872297" cy="1882104"/>
          </a:xfrm>
        </p:grpSpPr>
        <p:sp>
          <p:nvSpPr>
            <p:cNvPr id="8198" name="矩形 16"/>
            <p:cNvSpPr>
              <a:spLocks noChangeArrowheads="1"/>
            </p:cNvSpPr>
            <p:nvPr/>
          </p:nvSpPr>
          <p:spPr bwMode="auto">
            <a:xfrm>
              <a:off x="7373938" y="1485906"/>
              <a:ext cx="4654973" cy="16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sz="1200" dirty="0">
                <a:solidFill>
                  <a:srgbClr val="10FBFE"/>
                </a:solidFill>
              </a:endParaRPr>
            </a:p>
            <a:p>
              <a:pPr>
                <a:lnSpc>
                  <a:spcPct val="150000"/>
                </a:lnSpc>
              </a:pPr>
              <a:r>
                <a:rPr lang="vi-VN" sz="1200" dirty="0">
                  <a:solidFill>
                    <a:srgbClr val="10FBFE"/>
                  </a:solidFill>
                </a:rPr>
                <a:t>Với web bán hàng chuyên nghiệp, doanh nghiệp có thể triển khai các kế hoạch Marketing Online. Có thể nói website chính là kênh hiệu quả hàng đầu với khả năng triển khai đồng bộ</a:t>
              </a:r>
              <a:r>
                <a:rPr lang="en-US" sz="1200" dirty="0">
                  <a:solidFill>
                    <a:srgbClr val="10FBFE"/>
                  </a:solidFill>
                </a:rPr>
                <a:t>,</a:t>
              </a:r>
              <a:r>
                <a:rPr lang="vi-VN" sz="1200" dirty="0">
                  <a:solidFill>
                    <a:srgbClr val="10FBFE"/>
                  </a:solidFill>
                </a:rPr>
                <a:t> các giải pháp tiếp thị với chi phí tiết </a:t>
              </a:r>
              <a:r>
                <a:rPr lang="en-US" sz="1200" dirty="0" err="1">
                  <a:solidFill>
                    <a:srgbClr val="10FBFE"/>
                  </a:solidFill>
                  <a:latin typeface="Arial" panose="020B0604020202020204" pitchFamily="34" charset="0"/>
                  <a:cs typeface="Arial" panose="020B0604020202020204" pitchFamily="34" charset="0"/>
                </a:rPr>
                <a:t>kiệm</a:t>
              </a:r>
              <a:r>
                <a:rPr lang="en-US" sz="1200" dirty="0">
                  <a:solidFill>
                    <a:srgbClr val="10FBFE"/>
                  </a:solidFill>
                  <a:latin typeface="Arial" panose="020B0604020202020204" pitchFamily="34" charset="0"/>
                  <a:cs typeface="Arial" panose="020B0604020202020204" pitchFamily="34" charset="0"/>
                </a:rPr>
                <a:t>.</a:t>
              </a:r>
              <a:r>
                <a:rPr lang="vi-VN" sz="1200" dirty="0">
                  <a:latin typeface="Arial" panose="020B0604020202020204" pitchFamily="34" charset="0"/>
                  <a:cs typeface="Arial" panose="020B0604020202020204" pitchFamily="34" charset="0"/>
                </a:rPr>
                <a:t>kiệm</a:t>
              </a:r>
              <a:r>
                <a:rPr lang="vi-VN" sz="1200" dirty="0"/>
                <a:t>.</a:t>
              </a:r>
              <a:endParaRPr lang="vi-VN" sz="1200" b="1" dirty="0"/>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8199" name="矩形 9"/>
            <p:cNvSpPr>
              <a:spLocks noChangeArrowheads="1"/>
            </p:cNvSpPr>
            <p:nvPr/>
          </p:nvSpPr>
          <p:spPr bwMode="auto">
            <a:xfrm>
              <a:off x="7373938" y="1238250"/>
              <a:ext cx="5261109" cy="52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a:t>
              </a:r>
              <a:r>
                <a:rPr lang="vi-VN" sz="1800" b="1" dirty="0">
                  <a:solidFill>
                    <a:srgbClr val="10FBFE"/>
                  </a:solidFill>
                </a:rPr>
                <a:t>Tăng hiệu quả quảng cáo cho doanh nghiệp</a:t>
              </a:r>
              <a:endParaRPr lang="en-US" altLang="zh-CN" b="1" dirty="0">
                <a:solidFill>
                  <a:schemeClr val="bg1"/>
                </a:solidFill>
                <a:latin typeface="Yeseva One" panose="00000500000000000000" pitchFamily="2" charset="0"/>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5" name="组合 4"/>
          <p:cNvGrpSpPr/>
          <p:nvPr/>
        </p:nvGrpSpPr>
        <p:grpSpPr>
          <a:xfrm>
            <a:off x="4267231" y="1813527"/>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nvGrpSpPr>
          <p:cNvPr id="17" name="组合 16"/>
          <p:cNvGrpSpPr/>
          <p:nvPr/>
        </p:nvGrpSpPr>
        <p:grpSpPr>
          <a:xfrm>
            <a:off x="473266" y="4129572"/>
            <a:ext cx="4104721" cy="2510712"/>
            <a:chOff x="6762750" y="941938"/>
            <a:chExt cx="5472961" cy="3347617"/>
          </a:xfrm>
        </p:grpSpPr>
        <p:sp>
          <p:nvSpPr>
            <p:cNvPr id="18" name="矩形 16"/>
            <p:cNvSpPr>
              <a:spLocks noChangeArrowheads="1"/>
            </p:cNvSpPr>
            <p:nvPr/>
          </p:nvSpPr>
          <p:spPr bwMode="auto">
            <a:xfrm>
              <a:off x="7373197" y="1619250"/>
              <a:ext cx="4249420" cy="267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Nếu như cửa hàng chỉ cho phép bạn bán hàng trong giờ làm việc thì với website bán hàng online, bạn có thể tư vấn, hỗ trợ, chốt đơn hàng, giải quyết khiếu nại, chăm sóc khách hàng 24/7,.. mọi lúc mọi nơi bất cứ khi nào khách hàng có nhu cầu.</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21" name="矩形 9"/>
            <p:cNvSpPr>
              <a:spLocks noChangeArrowheads="1"/>
            </p:cNvSpPr>
            <p:nvPr/>
          </p:nvSpPr>
          <p:spPr bwMode="auto">
            <a:xfrm>
              <a:off x="7340119" y="941938"/>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III-</a:t>
              </a:r>
              <a:r>
                <a:rPr lang="vi-VN" sz="1800" b="1" dirty="0">
                  <a:solidFill>
                    <a:srgbClr val="10FBFE"/>
                  </a:solidFill>
                </a:rPr>
                <a:t>Chăm sóc khách hàng mọi nơi</a:t>
              </a:r>
            </a:p>
            <a:p>
              <a:pPr eaLnBrk="1" hangingPunct="1"/>
              <a:endParaRPr lang="zh-CN" altLang="en-US" b="1" dirty="0">
                <a:solidFill>
                  <a:schemeClr val="bg1"/>
                </a:solidFill>
                <a:latin typeface="Yeseva One" panose="00000500000000000000" pitchFamily="2" charset="0"/>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27" name="组合 26"/>
          <p:cNvGrpSpPr/>
          <p:nvPr/>
        </p:nvGrpSpPr>
        <p:grpSpPr>
          <a:xfrm>
            <a:off x="473265" y="1319517"/>
            <a:ext cx="3644900" cy="2532655"/>
            <a:chOff x="6762750" y="1238250"/>
            <a:chExt cx="4859867" cy="1801929"/>
          </a:xfrm>
        </p:grpSpPr>
        <p:sp>
          <p:nvSpPr>
            <p:cNvPr id="28" name="矩形 16"/>
            <p:cNvSpPr>
              <a:spLocks noChangeArrowheads="1"/>
            </p:cNvSpPr>
            <p:nvPr/>
          </p:nvSpPr>
          <p:spPr bwMode="auto">
            <a:xfrm>
              <a:off x="7373197" y="1619250"/>
              <a:ext cx="4249420" cy="142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Mặc dù nhiều cơ sở chọn bán hàng trên các kênh khác nhau như Facebook, Zalo,</a:t>
              </a:r>
              <a:r>
                <a:rPr lang="en-US" sz="1200" dirty="0" err="1">
                  <a:solidFill>
                    <a:srgbClr val="10FBFE"/>
                  </a:solidFill>
                </a:rPr>
                <a:t>TikTok</a:t>
              </a:r>
              <a:r>
                <a:rPr lang="vi-VN" sz="1200" dirty="0">
                  <a:solidFill>
                    <a:srgbClr val="10FBFE"/>
                  </a:solidFill>
                </a:rPr>
                <a:t> Instagram,... nhưng họ đều sở hữu website. Họ hiểu rằng vai trò quan trọng của thiết kế website bán hàng trực tuyến. Đó là kênh quảng bá thương hiệu doanh nghiệp tốt nhất.</a:t>
              </a:r>
              <a:endParaRPr lang="vi-VN" sz="1200" b="1" dirty="0">
                <a:solidFill>
                  <a:srgbClr val="10FBFE"/>
                </a:solidFill>
              </a:endParaRPr>
            </a:p>
          </p:txBody>
        </p:sp>
        <p:sp>
          <p:nvSpPr>
            <p:cNvPr id="29" name="矩形 9"/>
            <p:cNvSpPr>
              <a:spLocks noChangeArrowheads="1"/>
            </p:cNvSpPr>
            <p:nvPr/>
          </p:nvSpPr>
          <p:spPr bwMode="auto">
            <a:xfrm>
              <a:off x="7373938" y="1238250"/>
              <a:ext cx="3905251" cy="65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a:t>
              </a:r>
              <a:r>
                <a:rPr lang="vi-VN" sz="1800" b="1" dirty="0">
                  <a:solidFill>
                    <a:srgbClr val="10FBFE"/>
                  </a:solidFill>
                </a:rPr>
                <a:t>Xây dựng hình ảnh thương hiệu</a:t>
              </a:r>
            </a:p>
            <a:p>
              <a:pPr eaLnBrk="1" hangingPunct="1"/>
              <a:endParaRPr lang="zh-CN" altLang="en-US" b="1" dirty="0">
                <a:solidFill>
                  <a:schemeClr val="bg1"/>
                </a:solidFill>
                <a:latin typeface="Yeseva One" panose="00000500000000000000" pitchFamily="2" charset="0"/>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Yeseva One" panose="00000500000000000000" pitchFamily="2" charset="0"/>
                </a:endParaRPr>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39" name="组合 16">
            <a:extLst>
              <a:ext uri="{FF2B5EF4-FFF2-40B4-BE49-F238E27FC236}">
                <a16:creationId xmlns:a16="http://schemas.microsoft.com/office/drawing/2014/main" id="{627B363C-C6DA-424C-AC4D-58F98152F4E9}"/>
              </a:ext>
            </a:extLst>
          </p:cNvPr>
          <p:cNvGrpSpPr/>
          <p:nvPr/>
        </p:nvGrpSpPr>
        <p:grpSpPr>
          <a:xfrm>
            <a:off x="7620960" y="4351806"/>
            <a:ext cx="4130085" cy="2565477"/>
            <a:chOff x="6762750" y="1238250"/>
            <a:chExt cx="5506780" cy="3420637"/>
          </a:xfrm>
        </p:grpSpPr>
        <p:sp>
          <p:nvSpPr>
            <p:cNvPr id="40" name="矩形 16">
              <a:extLst>
                <a:ext uri="{FF2B5EF4-FFF2-40B4-BE49-F238E27FC236}">
                  <a16:creationId xmlns:a16="http://schemas.microsoft.com/office/drawing/2014/main" id="{2B6EBB03-366A-44E3-B5A5-0FC8E252F046}"/>
                </a:ext>
              </a:extLst>
            </p:cNvPr>
            <p:cNvSpPr>
              <a:spLocks noChangeArrowheads="1"/>
            </p:cNvSpPr>
            <p:nvPr/>
          </p:nvSpPr>
          <p:spPr bwMode="auto">
            <a:xfrm>
              <a:off x="7373197" y="1619250"/>
              <a:ext cx="4249420" cy="303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Với web bán hàng chuyên nghiệp, bạn sẽ không mất phí thuê nhân viên hay thuê mặt bằng. Dĩ nhiên, điều này sẽ giúp bạn tiết kiệm được chi phí khá nhiều. Bên cạnh đó, website bán hàng giúp bạn bán hàng hiệu quả, có cơ hội thâu tóm thị trường trực tuyến hoàn hảo.</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41" name="矩形 9">
              <a:extLst>
                <a:ext uri="{FF2B5EF4-FFF2-40B4-BE49-F238E27FC236}">
                  <a16:creationId xmlns:a16="http://schemas.microsoft.com/office/drawing/2014/main" id="{69170B5C-0E02-4436-A237-F7D39B003921}"/>
                </a:ext>
              </a:extLst>
            </p:cNvPr>
            <p:cNvSpPr>
              <a:spLocks noChangeArrowheads="1"/>
            </p:cNvSpPr>
            <p:nvPr/>
          </p:nvSpPr>
          <p:spPr bwMode="auto">
            <a:xfrm>
              <a:off x="7373938" y="1238250"/>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1" dirty="0">
                  <a:solidFill>
                    <a:srgbClr val="10FBFE"/>
                  </a:solidFill>
                </a:rPr>
                <a:t>IV</a:t>
              </a:r>
              <a:r>
                <a:rPr lang="en-US" sz="1800" b="1" dirty="0">
                  <a:solidFill>
                    <a:srgbClr val="10FBFE"/>
                  </a:solidFill>
                </a:rPr>
                <a:t>-</a:t>
              </a:r>
              <a:r>
                <a:rPr lang="vi-VN" sz="1800" b="1" dirty="0">
                  <a:solidFill>
                    <a:srgbClr val="10FBFE"/>
                  </a:solidFill>
                </a:rPr>
                <a:t>Tiết kiệm chi phí</a:t>
              </a:r>
            </a:p>
            <a:p>
              <a:endParaRPr lang="vi-VN" sz="1800" b="1" dirty="0">
                <a:solidFill>
                  <a:srgbClr val="10FBFE"/>
                </a:solidFill>
              </a:endParaRPr>
            </a:p>
            <a:p>
              <a:pPr eaLnBrk="1" hangingPunct="1"/>
              <a:endParaRPr lang="zh-CN" altLang="en-US" b="1" dirty="0">
                <a:solidFill>
                  <a:schemeClr val="bg1"/>
                </a:solidFill>
                <a:latin typeface="Yeseva One" panose="00000500000000000000" pitchFamily="2" charset="0"/>
              </a:endParaRPr>
            </a:p>
          </p:txBody>
        </p:sp>
        <p:grpSp>
          <p:nvGrpSpPr>
            <p:cNvPr id="42" name="组合 16">
              <a:extLst>
                <a:ext uri="{FF2B5EF4-FFF2-40B4-BE49-F238E27FC236}">
                  <a16:creationId xmlns:a16="http://schemas.microsoft.com/office/drawing/2014/main" id="{DA17E499-5E96-417D-8C78-021BA8124651}"/>
                </a:ext>
              </a:extLst>
            </p:cNvPr>
            <p:cNvGrpSpPr/>
            <p:nvPr/>
          </p:nvGrpSpPr>
          <p:grpSpPr bwMode="auto">
            <a:xfrm>
              <a:off x="6762750" y="1238250"/>
              <a:ext cx="571500" cy="428625"/>
              <a:chOff x="3000364" y="642924"/>
              <a:chExt cx="428628" cy="321471"/>
            </a:xfrm>
          </p:grpSpPr>
          <p:sp>
            <p:nvSpPr>
              <p:cNvPr id="43" name="等腰三角形 24">
                <a:extLst>
                  <a:ext uri="{FF2B5EF4-FFF2-40B4-BE49-F238E27FC236}">
                    <a16:creationId xmlns:a16="http://schemas.microsoft.com/office/drawing/2014/main" id="{9CA32EBA-CBDE-4429-BA28-2D4770329881}"/>
                  </a:ext>
                </a:extLst>
              </p:cNvPr>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44" name="等腰三角形 25">
                <a:extLst>
                  <a:ext uri="{FF2B5EF4-FFF2-40B4-BE49-F238E27FC236}">
                    <a16:creationId xmlns:a16="http://schemas.microsoft.com/office/drawing/2014/main" id="{E4860FD8-FB2D-4FD6-BF35-A7DD76471407}"/>
                  </a:ext>
                </a:extLst>
              </p:cNvPr>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450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endParaRPr>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en-US" altLang="zh-CN" sz="6600" dirty="0">
                <a:solidFill>
                  <a:srgbClr val="10FBFE"/>
                </a:solidFill>
                <a:latin typeface="Yeseva One" panose="00000500000000000000" pitchFamily="2" charset="0"/>
                <a:ea typeface="微软雅黑" panose="020B0503020204020204" charset="-122"/>
              </a:rPr>
              <a:t>PHP</a:t>
            </a:r>
            <a:endParaRPr lang="zh-CN" altLang="en-US" sz="6600" dirty="0">
              <a:solidFill>
                <a:srgbClr val="10FBFE"/>
              </a:solidFill>
              <a:latin typeface="Yeseva One" panose="00000500000000000000" pitchFamily="2" charset="0"/>
              <a:ea typeface="微软雅黑" panose="020B0503020204020204" charset="-122"/>
            </a:endParaRPr>
          </a:p>
        </p:txBody>
      </p:sp>
      <p:sp>
        <p:nvSpPr>
          <p:cNvPr id="8" name="文本框 7"/>
          <p:cNvSpPr txBox="1"/>
          <p:nvPr/>
        </p:nvSpPr>
        <p:spPr>
          <a:xfrm>
            <a:off x="1494790" y="2716655"/>
            <a:ext cx="9202420" cy="3101105"/>
          </a:xfrm>
          <a:prstGeom prst="rect">
            <a:avLst/>
          </a:prstGeom>
          <a:noFill/>
        </p:spPr>
        <p:txBody>
          <a:bodyPr wrap="square" rtlCol="0">
            <a:spAutoFit/>
          </a:bodyPr>
          <a:lstStyle/>
          <a:p>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có</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thể</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nối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trực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tiếp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với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HTML.Mã</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tách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với</a:t>
            </a:r>
            <a:r>
              <a:rPr lang="en-US" sz="2400" dirty="0">
                <a:solidFill>
                  <a:srgbClr val="10FBFE"/>
                </a:solidFill>
                <a:latin typeface="Times New Roman" panose="02020603050405020304" pitchFamily="18" charset="0"/>
                <a:cs typeface="Times New Roman" panose="02020603050405020304" pitchFamily="18" charset="0"/>
              </a:rPr>
              <a:t> HTML </a:t>
            </a:r>
            <a:r>
              <a:rPr lang="en-US" sz="2400" dirty="0" err="1">
                <a:solidFill>
                  <a:srgbClr val="10FBFE"/>
                </a:solidFill>
                <a:latin typeface="Times New Roman" panose="02020603050405020304" pitchFamily="18" charset="0"/>
                <a:cs typeface="Times New Roman" panose="02020603050405020304" pitchFamily="18" charset="0"/>
              </a:rPr>
              <a:t>bằng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các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thực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thể</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đầu</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và</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cuối</a:t>
            </a:r>
            <a:r>
              <a:rPr lang="en-US" sz="2400" dirty="0">
                <a:solidFill>
                  <a:srgbClr val="10FBFE"/>
                </a:solidFill>
                <a:latin typeface="Times New Roman" panose="02020603050405020304" pitchFamily="18" charset="0"/>
                <a:cs typeface="Times New Roman" panose="02020603050405020304" pitchFamily="18" charset="0"/>
              </a:rPr>
              <a:t>.  Khi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tài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liệu</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được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đưa</a:t>
            </a:r>
            <a:r>
              <a:rPr lang="en-US" sz="2400" dirty="0">
                <a:solidFill>
                  <a:srgbClr val="10FBFE"/>
                </a:solidFill>
                <a:latin typeface="Times New Roman" panose="02020603050405020304" pitchFamily="18" charset="0"/>
                <a:cs typeface="Times New Roman" panose="02020603050405020304" pitchFamily="18" charset="0"/>
              </a:rPr>
              <a:t> ra </a:t>
            </a:r>
            <a:r>
              <a:rPr lang="en-US" sz="2400" dirty="0" err="1">
                <a:solidFill>
                  <a:srgbClr val="10FBFE"/>
                </a:solidFill>
                <a:latin typeface="Times New Roman" panose="02020603050405020304" pitchFamily="18" charset="0"/>
                <a:cs typeface="Times New Roman" panose="02020603050405020304" pitchFamily="18" charset="0"/>
              </a:rPr>
              <a:t>phân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tích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quá</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trình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xử</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lý</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chỉ</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được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thực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hiện</a:t>
            </a:r>
            <a:r>
              <a:rPr lang="en-US" sz="2400" dirty="0">
                <a:solidFill>
                  <a:srgbClr val="10FBFE"/>
                </a:solidFill>
                <a:latin typeface="Times New Roman" panose="02020603050405020304" pitchFamily="18" charset="0"/>
                <a:cs typeface="Times New Roman" panose="02020603050405020304" pitchFamily="18" charset="0"/>
              </a:rPr>
              <a:t> ở </a:t>
            </a:r>
            <a:r>
              <a:rPr lang="en-US" sz="2400" dirty="0" err="1">
                <a:solidFill>
                  <a:srgbClr val="10FBFE"/>
                </a:solidFill>
                <a:latin typeface="Times New Roman" panose="02020603050405020304" pitchFamily="18" charset="0"/>
                <a:cs typeface="Times New Roman" panose="02020603050405020304" pitchFamily="18" charset="0"/>
              </a:rPr>
              <a:t>những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điểm</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quan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trọng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rồi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sau</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đó</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đưa</a:t>
            </a:r>
            <a:r>
              <a:rPr lang="en-US" sz="2400" dirty="0">
                <a:solidFill>
                  <a:srgbClr val="10FBFE"/>
                </a:solidFill>
                <a:latin typeface="Times New Roman" panose="02020603050405020304" pitchFamily="18" charset="0"/>
                <a:cs typeface="Times New Roman" panose="02020603050405020304" pitchFamily="18" charset="0"/>
              </a:rPr>
              <a:t> ra </a:t>
            </a:r>
            <a:r>
              <a:rPr lang="en-US" sz="2400" dirty="0" err="1">
                <a:solidFill>
                  <a:srgbClr val="10FBFE"/>
                </a:solidFill>
                <a:latin typeface="Times New Roman" panose="02020603050405020304" pitchFamily="18" charset="0"/>
                <a:cs typeface="Times New Roman" panose="02020603050405020304" pitchFamily="18" charset="0"/>
              </a:rPr>
              <a:t>kết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quả</a:t>
            </a:r>
            <a:r>
              <a:rPr lang="en-US" sz="2400" dirty="0">
                <a:solidFill>
                  <a:srgbClr val="10FBFE"/>
                </a:solidFill>
                <a:latin typeface="Times New Roman" panose="02020603050405020304" pitchFamily="18" charset="0"/>
                <a:cs typeface="Times New Roman" panose="02020603050405020304" pitchFamily="18" charset="0"/>
              </a:rPr>
              <a:t>.</a:t>
            </a:r>
            <a:endParaRPr lang="vi-VN" sz="2400" dirty="0">
              <a:solidFill>
                <a:srgbClr val="10FBFE"/>
              </a:solidFill>
              <a:latin typeface="Times New Roman" panose="02020603050405020304" pitchFamily="18" charset="0"/>
              <a:cs typeface="Times New Roman" panose="02020603050405020304" pitchFamily="18" charset="0"/>
            </a:endParaRPr>
          </a:p>
          <a:p>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Mã</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được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trong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kiểu</a:t>
            </a:r>
            <a:r>
              <a:rPr lang="en-US" sz="2400" dirty="0">
                <a:solidFill>
                  <a:srgbClr val="10FBFE"/>
                </a:solidFill>
                <a:latin typeface="Times New Roman" panose="02020603050405020304" pitchFamily="18" charset="0"/>
                <a:cs typeface="Times New Roman" panose="02020603050405020304" pitchFamily="18" charset="0"/>
              </a:rPr>
              <a:t> tag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phép</a:t>
            </a:r>
            <a:r>
              <a:rPr lang="en-US" sz="2400" dirty="0">
                <a:solidFill>
                  <a:srgbClr val="10FBFE"/>
                </a:solidFill>
                <a:latin typeface="Times New Roman" panose="02020603050405020304" pitchFamily="18" charset="0"/>
                <a:cs typeface="Times New Roman" panose="02020603050405020304" pitchFamily="18" charset="0"/>
              </a:rPr>
              <a:t> ta </a:t>
            </a:r>
            <a:r>
              <a:rPr lang="en-US" sz="2400" dirty="0" err="1">
                <a:solidFill>
                  <a:srgbClr val="10FBFE"/>
                </a:solidFill>
                <a:latin typeface="Times New Roman" panose="02020603050405020304" pitchFamily="18" charset="0"/>
                <a:cs typeface="Times New Roman" panose="02020603050405020304" pitchFamily="18" charset="0"/>
              </a:rPr>
              <a:t>có</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thể</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vào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hoặc</a:t>
            </a:r>
            <a:r>
              <a:rPr lang="en-US" sz="2400" dirty="0">
                <a:solidFill>
                  <a:srgbClr val="10FBFE"/>
                </a:solidFill>
                <a:latin typeface="Times New Roman" panose="02020603050405020304" pitchFamily="18" charset="0"/>
                <a:cs typeface="Times New Roman" panose="02020603050405020304" pitchFamily="18" charset="0"/>
              </a:rPr>
              <a:t> ra </a:t>
            </a:r>
            <a:r>
              <a:rPr lang="en-US" sz="2400" dirty="0" err="1">
                <a:solidFill>
                  <a:srgbClr val="10FBFE"/>
                </a:solidFill>
                <a:latin typeface="Times New Roman" panose="02020603050405020304" pitchFamily="18" charset="0"/>
                <a:cs typeface="Times New Roman" panose="02020603050405020304" pitchFamily="18" charset="0"/>
              </a:rPr>
              <a:t>khỏi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chế</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độ</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cú</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pháp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của</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cơ</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bản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cũng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giống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như</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số</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ngôn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ngữ</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lập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trình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khác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là</a:t>
            </a:r>
            <a:r>
              <a:rPr lang="en-US" sz="2400" dirty="0">
                <a:solidFill>
                  <a:srgbClr val="10FBFE"/>
                </a:solidFill>
                <a:latin typeface="Times New Roman" panose="02020603050405020304" pitchFamily="18" charset="0"/>
                <a:cs typeface="Times New Roman" panose="02020603050405020304" pitchFamily="18" charset="0"/>
              </a:rPr>
              <a:t> C.</a:t>
            </a:r>
            <a:endParaRPr lang="vi-VN" sz="2400" dirty="0">
              <a:solidFill>
                <a:srgbClr val="10FBFE"/>
              </a:solidFill>
              <a:latin typeface="Times New Roman" panose="02020603050405020304" pitchFamily="18" charset="0"/>
              <a:cs typeface="Times New Roman" panose="02020603050405020304" pitchFamily="18" charset="0"/>
            </a:endParaRPr>
          </a:p>
          <a:p>
            <a:pPr>
              <a:lnSpc>
                <a:spcPct val="200000"/>
              </a:lnSpc>
            </a:pPr>
            <a:endParaRPr sz="1600" dirty="0">
              <a:solidFill>
                <a:srgbClr val="10FBFE"/>
              </a:solidFill>
              <a:latin typeface="Yeseva One" panose="00000500000000000000" pitchFamily="2" charset="0"/>
              <a:ea typeface="微软雅黑" panose="020B0503020204020204" charset="-122"/>
            </a:endParaRPr>
          </a:p>
        </p:txBody>
      </p:sp>
      <p:grpSp>
        <p:nvGrpSpPr>
          <p:cNvPr id="22" name="组合 3">
            <a:extLst>
              <a:ext uri="{FF2B5EF4-FFF2-40B4-BE49-F238E27FC236}">
                <a16:creationId xmlns:a16="http://schemas.microsoft.com/office/drawing/2014/main" id="{F7B3702A-56FC-418C-A9E9-6C8471DCCC03}"/>
              </a:ext>
            </a:extLst>
          </p:cNvPr>
          <p:cNvGrpSpPr/>
          <p:nvPr/>
        </p:nvGrpSpPr>
        <p:grpSpPr>
          <a:xfrm>
            <a:off x="128270" y="249962"/>
            <a:ext cx="606425" cy="606425"/>
            <a:chOff x="2089" y="2413"/>
            <a:chExt cx="1152" cy="1152"/>
          </a:xfrm>
        </p:grpSpPr>
        <p:sp>
          <p:nvSpPr>
            <p:cNvPr id="23" name="椭圆 1">
              <a:extLst>
                <a:ext uri="{FF2B5EF4-FFF2-40B4-BE49-F238E27FC236}">
                  <a16:creationId xmlns:a16="http://schemas.microsoft.com/office/drawing/2014/main" id="{B42387CC-3B07-4FC1-BF90-0BF3A84AB5D7}"/>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24" name="椭圆 2">
              <a:extLst>
                <a:ext uri="{FF2B5EF4-FFF2-40B4-BE49-F238E27FC236}">
                  <a16:creationId xmlns:a16="http://schemas.microsoft.com/office/drawing/2014/main" id="{11837042-3ACC-4DEA-85BE-5698A88D7C57}"/>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2</a:t>
              </a:r>
            </a:p>
          </p:txBody>
        </p:sp>
      </p:grpSp>
      <p:sp>
        <p:nvSpPr>
          <p:cNvPr id="25" name="文本框 263">
            <a:extLst>
              <a:ext uri="{FF2B5EF4-FFF2-40B4-BE49-F238E27FC236}">
                <a16:creationId xmlns:a16="http://schemas.microsoft.com/office/drawing/2014/main" id="{5F1630AE-20D6-45D8-AAB4-F6996F7689F8}"/>
              </a:ext>
            </a:extLst>
          </p:cNvPr>
          <p:cNvSpPr txBox="1"/>
          <p:nvPr/>
        </p:nvSpPr>
        <p:spPr>
          <a:xfrm>
            <a:off x="717016" y="316989"/>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Ngôn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Ngữ</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D519F-9B8F-4F61-8F74-4845C50962A2}"/>
              </a:ext>
            </a:extLst>
          </p:cNvPr>
          <p:cNvSpPr txBox="1"/>
          <p:nvPr/>
        </p:nvSpPr>
        <p:spPr>
          <a:xfrm>
            <a:off x="3095017" y="423313"/>
            <a:ext cx="6157608" cy="1107996"/>
          </a:xfrm>
          <a:prstGeom prst="rect">
            <a:avLst/>
          </a:prstGeom>
          <a:noFill/>
        </p:spPr>
        <p:txBody>
          <a:bodyPr wrap="square">
            <a:spAutoFit/>
          </a:bodyPr>
          <a:lstStyle/>
          <a:p>
            <a:pPr algn="ctr"/>
            <a:r>
              <a:rPr lang="en-US" sz="6600" b="1" dirty="0" err="1">
                <a:solidFill>
                  <a:srgbClr val="0EE1E5"/>
                </a:solidFill>
                <a:latin typeface="Time s New Roman"/>
              </a:rPr>
              <a:t>Mô</a:t>
            </a:r>
            <a:r>
              <a:rPr lang="en-US" sz="6600" b="1" dirty="0">
                <a:solidFill>
                  <a:srgbClr val="0EE1E5"/>
                </a:solidFill>
                <a:latin typeface="Time s New Roman"/>
              </a:rPr>
              <a:t> </a:t>
            </a:r>
            <a:r>
              <a:rPr lang="en-US" sz="6600" b="1" dirty="0" err="1">
                <a:solidFill>
                  <a:srgbClr val="0EE1E5"/>
                </a:solidFill>
                <a:latin typeface="Time s New Roman"/>
              </a:rPr>
              <a:t>hình</a:t>
            </a:r>
            <a:r>
              <a:rPr lang="en-US" sz="6600" b="1" dirty="0">
                <a:solidFill>
                  <a:srgbClr val="0EE1E5"/>
                </a:solidFill>
                <a:latin typeface="Time s New Roman"/>
              </a:rPr>
              <a:t> MVC</a:t>
            </a:r>
          </a:p>
        </p:txBody>
      </p:sp>
      <p:sp>
        <p:nvSpPr>
          <p:cNvPr id="9" name="TextBox 8">
            <a:extLst>
              <a:ext uri="{FF2B5EF4-FFF2-40B4-BE49-F238E27FC236}">
                <a16:creationId xmlns:a16="http://schemas.microsoft.com/office/drawing/2014/main" id="{86411E9A-67BC-46B3-B743-0FC0328EE28F}"/>
              </a:ext>
            </a:extLst>
          </p:cNvPr>
          <p:cNvSpPr txBox="1"/>
          <p:nvPr/>
        </p:nvSpPr>
        <p:spPr>
          <a:xfrm>
            <a:off x="1118681" y="1443841"/>
            <a:ext cx="9688749" cy="2954655"/>
          </a:xfrm>
          <a:prstGeom prst="rect">
            <a:avLst/>
          </a:prstGeom>
          <a:noFill/>
        </p:spPr>
        <p:txBody>
          <a:bodyPr wrap="square">
            <a:spAutoFit/>
          </a:bodyPr>
          <a:lstStyle/>
          <a:p>
            <a:pPr algn="l"/>
            <a:r>
              <a:rPr lang="vi-VN" sz="2400" b="1" i="0" dirty="0">
                <a:solidFill>
                  <a:srgbClr val="6AE7FF"/>
                </a:solidFill>
                <a:effectLst/>
                <a:latin typeface="+mj-lt"/>
              </a:rPr>
              <a:t>1. Giới thiệu</a:t>
            </a:r>
            <a:endParaRPr lang="vi-VN" sz="2400" b="0" i="0" dirty="0">
              <a:solidFill>
                <a:srgbClr val="6AE7FF"/>
              </a:solidFill>
              <a:effectLst/>
              <a:latin typeface="+mj-lt"/>
            </a:endParaRPr>
          </a:p>
          <a:p>
            <a:pPr algn="l"/>
            <a:r>
              <a:rPr lang="vi-VN" b="0" i="0" dirty="0">
                <a:solidFill>
                  <a:srgbClr val="6AE7FF"/>
                </a:solidFill>
                <a:effectLst/>
                <a:latin typeface="+mj-lt"/>
              </a:rPr>
              <a:t>– Mô hình MVC là mô hình gồm 3 lớp: Model, View, Controller. Cụ thể như sau:</a:t>
            </a:r>
          </a:p>
          <a:p>
            <a:pPr algn="l">
              <a:buFont typeface="Arial" panose="020B0604020202020204" pitchFamily="34" charset="0"/>
              <a:buChar char="•"/>
            </a:pPr>
            <a:r>
              <a:rPr lang="vi-VN" b="1" i="0" dirty="0">
                <a:solidFill>
                  <a:srgbClr val="6AE7FF"/>
                </a:solidFill>
                <a:effectLst/>
                <a:latin typeface="+mj-lt"/>
              </a:rPr>
              <a:t>Model</a:t>
            </a:r>
            <a:r>
              <a:rPr lang="vi-VN" b="0" i="0" dirty="0">
                <a:solidFill>
                  <a:srgbClr val="6AE7FF"/>
                </a:solidFill>
                <a:effectLst/>
                <a:latin typeface="+mj-lt"/>
              </a:rPr>
              <a:t>: Lớp này chịu trách nhiệm quản lí dữ liệu: giao tiếp với cơ sở dữ liệu, chịu trách nhiệm lưu trữ hoặc truy vấn dữ liệu.</a:t>
            </a:r>
          </a:p>
          <a:p>
            <a:pPr algn="l">
              <a:buFont typeface="Arial" panose="020B0604020202020204" pitchFamily="34" charset="0"/>
              <a:buChar char="•"/>
            </a:pPr>
            <a:r>
              <a:rPr lang="vi-VN" b="1" i="0" dirty="0">
                <a:solidFill>
                  <a:srgbClr val="6AE7FF"/>
                </a:solidFill>
                <a:effectLst/>
                <a:latin typeface="+mj-lt"/>
              </a:rPr>
              <a:t>View</a:t>
            </a:r>
            <a:r>
              <a:rPr lang="vi-VN" b="0" i="0" dirty="0">
                <a:solidFill>
                  <a:srgbClr val="6AE7FF"/>
                </a:solidFill>
                <a:effectLst/>
                <a:latin typeface="+mj-lt"/>
              </a:rPr>
              <a:t>: Lớp này chính là giao diện của ứng dụng, chịu trách nhiệm biểu diễn dữ liệu của ứng dụng thành các dạng nhìn thấy được.</a:t>
            </a:r>
          </a:p>
          <a:p>
            <a:pPr algn="l">
              <a:buFont typeface="Arial" panose="020B0604020202020204" pitchFamily="34" charset="0"/>
              <a:buChar char="•"/>
            </a:pPr>
            <a:r>
              <a:rPr lang="vi-VN" b="1" i="0" dirty="0">
                <a:solidFill>
                  <a:srgbClr val="6AE7FF"/>
                </a:solidFill>
                <a:effectLst/>
                <a:latin typeface="+mj-lt"/>
              </a:rPr>
              <a:t>Controller</a:t>
            </a:r>
            <a:r>
              <a:rPr lang="vi-VN" b="0" i="0" dirty="0">
                <a:solidFill>
                  <a:srgbClr val="6AE7FF"/>
                </a:solidFill>
                <a:effectLst/>
                <a:latin typeface="+mj-lt"/>
              </a:rPr>
              <a:t>: Lớp này đóng vai trò quản lí và điều phối luồng hoạt động của ứng dụng. Tầng này sẽ nhận request từ client, điều phối các Model và View để có thể cho ra output thích hợp và trả kết quả về cho người dung.</a:t>
            </a:r>
            <a:endParaRPr lang="en-US" b="0" i="0" dirty="0">
              <a:solidFill>
                <a:srgbClr val="6AE7FF"/>
              </a:solidFill>
              <a:effectLst/>
              <a:latin typeface="+mj-lt"/>
            </a:endParaRPr>
          </a:p>
          <a:p>
            <a:pPr algn="l">
              <a:buFont typeface="Arial" panose="020B0604020202020204" pitchFamily="34" charset="0"/>
              <a:buChar char="•"/>
            </a:pPr>
            <a:r>
              <a:rPr lang="vi-VN" b="0" i="0" dirty="0">
                <a:solidFill>
                  <a:srgbClr val="6AE7FF"/>
                </a:solidFill>
                <a:effectLst/>
                <a:latin typeface="Verdana" panose="020B0604030504040204" pitchFamily="34" charset="0"/>
              </a:rPr>
              <a:t>sơ đồ</a:t>
            </a:r>
            <a:r>
              <a:rPr lang="en-US" b="0" i="0" dirty="0">
                <a:solidFill>
                  <a:srgbClr val="6AE7FF"/>
                </a:solidFill>
                <a:effectLst/>
                <a:latin typeface="Verdana" panose="020B0604030504040204" pitchFamily="34" charset="0"/>
              </a:rPr>
              <a:t> MVC</a:t>
            </a:r>
            <a:endParaRPr lang="vi-VN" b="0" i="0" dirty="0">
              <a:solidFill>
                <a:srgbClr val="6AE7FF"/>
              </a:solidFill>
              <a:effectLst/>
              <a:latin typeface="+mj-lt"/>
            </a:endParaRPr>
          </a:p>
        </p:txBody>
      </p:sp>
      <p:pic>
        <p:nvPicPr>
          <p:cNvPr id="11" name="Picture 10">
            <a:extLst>
              <a:ext uri="{FF2B5EF4-FFF2-40B4-BE49-F238E27FC236}">
                <a16:creationId xmlns:a16="http://schemas.microsoft.com/office/drawing/2014/main" id="{12212A9D-0569-427C-AC55-4FBB719B8381}"/>
              </a:ext>
            </a:extLst>
          </p:cNvPr>
          <p:cNvPicPr>
            <a:picLocks noChangeAspect="1"/>
          </p:cNvPicPr>
          <p:nvPr/>
        </p:nvPicPr>
        <p:blipFill>
          <a:blip r:embed="rId2"/>
          <a:stretch>
            <a:fillRect/>
          </a:stretch>
        </p:blipFill>
        <p:spPr>
          <a:xfrm>
            <a:off x="3328480" y="4487217"/>
            <a:ext cx="5212405" cy="1947470"/>
          </a:xfrm>
          <a:prstGeom prst="rect">
            <a:avLst/>
          </a:prstGeom>
        </p:spPr>
      </p:pic>
    </p:spTree>
    <p:extLst>
      <p:ext uri="{BB962C8B-B14F-4D97-AF65-F5344CB8AC3E}">
        <p14:creationId xmlns:p14="http://schemas.microsoft.com/office/powerpoint/2010/main" val="2979181726"/>
      </p:ext>
    </p:extLst>
  </p:cSld>
  <p:clrMapOvr>
    <a:masterClrMapping/>
  </p:clrMapOvr>
  <p:transition spd="med" advClick="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2" name="矩形 36"/>
          <p:cNvSpPr>
            <a:spLocks noChangeArrowheads="1"/>
          </p:cNvSpPr>
          <p:nvPr/>
        </p:nvSpPr>
        <p:spPr bwMode="auto">
          <a:xfrm>
            <a:off x="6171567" y="3866137"/>
            <a:ext cx="4984750" cy="283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vi-VN" dirty="0">
                <a:solidFill>
                  <a:srgbClr val="10FBFE"/>
                </a:solidFill>
              </a:rPr>
              <a:t>Nhìn chung thì XAMPP được xem là một bộ công cụ hoàn chỉnh dành cho lập trình viên PHP trong việc thiết lập và phát triển các website, chúng tích hợp các thành phần quan trọng và tương thích lẫn nhau như</a:t>
            </a:r>
            <a:endParaRPr lang="en-US" dirty="0">
              <a:solidFill>
                <a:srgbClr val="10FBFE"/>
              </a:solidFill>
            </a:endParaRPr>
          </a:p>
          <a:p>
            <a:r>
              <a:rPr lang="en-US" dirty="0">
                <a:solidFill>
                  <a:srgbClr val="10FBFE"/>
                </a:solidFill>
              </a:rPr>
              <a:t>* </a:t>
            </a:r>
            <a:r>
              <a:rPr lang="vi-VN" dirty="0">
                <a:solidFill>
                  <a:srgbClr val="10FBFE"/>
                </a:solidFill>
              </a:rPr>
              <a:t>Apache</a:t>
            </a:r>
          </a:p>
          <a:p>
            <a:r>
              <a:rPr lang="en-US" dirty="0">
                <a:solidFill>
                  <a:srgbClr val="10FBFE"/>
                </a:solidFill>
              </a:rPr>
              <a:t>* </a:t>
            </a:r>
            <a:r>
              <a:rPr lang="vi-VN" dirty="0">
                <a:solidFill>
                  <a:srgbClr val="10FBFE"/>
                </a:solidFill>
              </a:rPr>
              <a:t>PHP (tạo môi trường chạy các tập tin script *.php)</a:t>
            </a:r>
          </a:p>
          <a:p>
            <a:r>
              <a:rPr lang="en-US" dirty="0">
                <a:solidFill>
                  <a:srgbClr val="10FBFE"/>
                </a:solidFill>
              </a:rPr>
              <a:t>* </a:t>
            </a:r>
            <a:r>
              <a:rPr lang="vi-VN" dirty="0">
                <a:solidFill>
                  <a:srgbClr val="10FBFE"/>
                </a:solidFill>
              </a:rPr>
              <a:t>MySql (hệ quản trị dữ liệu mysql)</a:t>
            </a:r>
          </a:p>
          <a:p>
            <a:pPr algn="l" eaLnBrk="1" hangingPunct="1">
              <a:lnSpc>
                <a:spcPct val="150000"/>
              </a:lnSpc>
            </a:pPr>
            <a:endParaRPr lang="zh-CN" altLang="en-US" sz="1200" dirty="0">
              <a:solidFill>
                <a:srgbClr val="01C3E3"/>
              </a:solidFill>
              <a:latin typeface="Yeseva One" panose="00000500000000000000" pitchFamily="2" charset="0"/>
              <a:ea typeface="微软雅黑" panose="020B0503020204020204" charset="-122"/>
            </a:endParaRPr>
          </a:p>
        </p:txBody>
      </p:sp>
      <p:sp>
        <p:nvSpPr>
          <p:cNvPr id="23563" name="矩形 37"/>
          <p:cNvSpPr>
            <a:spLocks noChangeArrowheads="1"/>
          </p:cNvSpPr>
          <p:nvPr/>
        </p:nvSpPr>
        <p:spPr bwMode="auto">
          <a:xfrm>
            <a:off x="6208713" y="766881"/>
            <a:ext cx="5946744" cy="295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mềm</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website</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như Văn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bản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hình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ảnh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URL &amp;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email</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lưu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nội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dung....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không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phải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viết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lệnh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hoặc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nào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cạo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nhiều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ra 'liên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đến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tiếp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theo'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Scraper</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sẽ</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quét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endParaRPr lang="zh-CN" altLang="en-US" dirty="0">
              <a:solidFill>
                <a:srgbClr val="10FBFE"/>
              </a:solidFill>
              <a:latin typeface="Calibri" panose="020F0502020204030204" pitchFamily="34" charset="0"/>
              <a:ea typeface="微软雅黑" panose="020B0503020204020204" charset="-122"/>
              <a:cs typeface="Calibri" panose="020F0502020204030204" pitchFamily="34" charset="0"/>
            </a:endParaRPr>
          </a:p>
        </p:txBody>
      </p:sp>
      <p:cxnSp>
        <p:nvCxnSpPr>
          <p:cNvPr id="41" name="直接连接符 40"/>
          <p:cNvCxnSpPr/>
          <p:nvPr/>
        </p:nvCxnSpPr>
        <p:spPr>
          <a:xfrm>
            <a:off x="6287086" y="3794797"/>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81672" y="3605884"/>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pic>
        <p:nvPicPr>
          <p:cNvPr id="8" name="Picture 7">
            <a:extLst>
              <a:ext uri="{FF2B5EF4-FFF2-40B4-BE49-F238E27FC236}">
                <a16:creationId xmlns:a16="http://schemas.microsoft.com/office/drawing/2014/main" id="{4C1F4D63-E8EC-40F7-863D-DAF998444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9" y="3866137"/>
            <a:ext cx="4874617" cy="2374865"/>
          </a:xfrm>
          <a:prstGeom prst="rect">
            <a:avLst/>
          </a:prstGeom>
        </p:spPr>
      </p:pic>
      <p:grpSp>
        <p:nvGrpSpPr>
          <p:cNvPr id="15" name="组合 3">
            <a:extLst>
              <a:ext uri="{FF2B5EF4-FFF2-40B4-BE49-F238E27FC236}">
                <a16:creationId xmlns:a16="http://schemas.microsoft.com/office/drawing/2014/main" id="{816AF55C-D517-49CC-86CD-47F92EFCFD42}"/>
              </a:ext>
            </a:extLst>
          </p:cNvPr>
          <p:cNvGrpSpPr/>
          <p:nvPr/>
        </p:nvGrpSpPr>
        <p:grpSpPr>
          <a:xfrm>
            <a:off x="354330" y="377190"/>
            <a:ext cx="606425" cy="606425"/>
            <a:chOff x="2089" y="2413"/>
            <a:chExt cx="1152" cy="1152"/>
          </a:xfrm>
        </p:grpSpPr>
        <p:sp>
          <p:nvSpPr>
            <p:cNvPr id="16" name="椭圆 1">
              <a:extLst>
                <a:ext uri="{FF2B5EF4-FFF2-40B4-BE49-F238E27FC236}">
                  <a16:creationId xmlns:a16="http://schemas.microsoft.com/office/drawing/2014/main" id="{9DF28099-3C22-410F-AC2A-BAF8731D9B19}"/>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7" name="椭圆 2">
              <a:extLst>
                <a:ext uri="{FF2B5EF4-FFF2-40B4-BE49-F238E27FC236}">
                  <a16:creationId xmlns:a16="http://schemas.microsoft.com/office/drawing/2014/main" id="{DE57F63B-35B6-4C1B-9157-7D2F3FCD2654}"/>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0" name="文本框 263">
            <a:extLst>
              <a:ext uri="{FF2B5EF4-FFF2-40B4-BE49-F238E27FC236}">
                <a16:creationId xmlns:a16="http://schemas.microsoft.com/office/drawing/2014/main" id="{AE194A33-377C-46D7-9378-E4DAC21673C2}"/>
              </a:ext>
            </a:extLst>
          </p:cNvPr>
          <p:cNvSpPr txBox="1"/>
          <p:nvPr/>
        </p:nvSpPr>
        <p:spPr>
          <a:xfrm>
            <a:off x="960229" y="516986"/>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Công</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Cụ</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XAMPP VÀ 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12" name="Hình ảnh 11">
            <a:extLst>
              <a:ext uri="{FF2B5EF4-FFF2-40B4-BE49-F238E27FC236}">
                <a16:creationId xmlns:a16="http://schemas.microsoft.com/office/drawing/2014/main" id="{7EE8CE8D-8A44-405F-AB77-9CD0538A9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05" y="1650743"/>
            <a:ext cx="4828540" cy="1341120"/>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563"/>
                                        </p:tgtEl>
                                        <p:attrNameLst>
                                          <p:attrName>style.visibility</p:attrName>
                                        </p:attrNameLst>
                                      </p:cBhvr>
                                      <p:to>
                                        <p:strVal val="visible"/>
                                      </p:to>
                                    </p:set>
                                    <p:animEffect transition="in" filter="wipe(left)">
                                      <p:cBhvr>
                                        <p:cTn id="18" dur="500"/>
                                        <p:tgtEl>
                                          <p:spTgt spid="23563"/>
                                        </p:tgtEl>
                                      </p:cBhvr>
                                    </p:animEffect>
                                  </p:childTnLst>
                                </p:cTn>
                              </p:par>
                            </p:childTnLst>
                          </p:cTn>
                        </p:par>
                        <p:par>
                          <p:cTn id="19" fill="hold">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23562"/>
                                        </p:tgtEl>
                                        <p:attrNameLst>
                                          <p:attrName>style.visibility</p:attrName>
                                        </p:attrNameLst>
                                      </p:cBhvr>
                                      <p:to>
                                        <p:strVal val="visible"/>
                                      </p:to>
                                    </p:set>
                                    <p:anim calcmode="lin" valueType="num">
                                      <p:cBhvr additive="base">
                                        <p:cTn id="22" dur="500"/>
                                        <p:tgtEl>
                                          <p:spTgt spid="23562"/>
                                        </p:tgtEl>
                                        <p:attrNameLst>
                                          <p:attrName>ppt_y</p:attrName>
                                        </p:attrNameLst>
                                      </p:cBhvr>
                                      <p:tavLst>
                                        <p:tav tm="0">
                                          <p:val>
                                            <p:strVal val="#ppt_y+#ppt_h*1.125000"/>
                                          </p:val>
                                        </p:tav>
                                        <p:tav tm="100000">
                                          <p:val>
                                            <p:strVal val="#ppt_y"/>
                                          </p:val>
                                        </p:tav>
                                      </p:tavLst>
                                    </p:anim>
                                    <p:animEffect transition="in" filter="wipe(up)">
                                      <p:cBhvr>
                                        <p:cTn id="23" dur="500"/>
                                        <p:tgtEl>
                                          <p:spTgt spid="2356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23563" grpId="0"/>
      <p:bldP spid="5"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24" name="Hình ảnh 23">
            <a:extLst>
              <a:ext uri="{FF2B5EF4-FFF2-40B4-BE49-F238E27FC236}">
                <a16:creationId xmlns:a16="http://schemas.microsoft.com/office/drawing/2014/main" id="{25D6D4AA-D2EC-42AC-B53F-1E056A922811}"/>
              </a:ext>
            </a:extLst>
          </p:cNvPr>
          <p:cNvPicPr>
            <a:picLocks noChangeAspect="1"/>
          </p:cNvPicPr>
          <p:nvPr/>
        </p:nvPicPr>
        <p:blipFill>
          <a:blip r:embed="rId3"/>
          <a:stretch>
            <a:fillRect/>
          </a:stretch>
        </p:blipFill>
        <p:spPr>
          <a:xfrm>
            <a:off x="432239" y="2001868"/>
            <a:ext cx="4976653" cy="3794082"/>
          </a:xfrm>
          <a:prstGeom prst="rect">
            <a:avLst/>
          </a:prstGeom>
        </p:spPr>
      </p:pic>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1287532"/>
          </a:xfrm>
          <a:prstGeom prst="rect">
            <a:avLst/>
          </a:prstGeom>
          <a:noFill/>
        </p:spPr>
        <p:txBody>
          <a:bodyPr wrap="square">
            <a:spAutoFit/>
          </a:bodyPr>
          <a:lstStyle/>
          <a:p>
            <a:pPr>
              <a:lnSpc>
                <a:spcPct val="150000"/>
              </a:lnSpc>
            </a:pPr>
            <a:r>
              <a:rPr lang="vi-VN" sz="1800" dirty="0" err="1">
                <a:solidFill>
                  <a:srgbClr val="10FBFE"/>
                </a:solidFill>
              </a:rPr>
              <a:t>Tải</a:t>
            </a:r>
            <a:r>
              <a:rPr lang="vi-VN" sz="1800" dirty="0">
                <a:solidFill>
                  <a:srgbClr val="10FBFE"/>
                </a:solidFill>
              </a:rPr>
              <a:t> </a:t>
            </a:r>
            <a:r>
              <a:rPr lang="vi-VN" sz="1800" dirty="0" err="1">
                <a:solidFill>
                  <a:srgbClr val="10FBFE"/>
                </a:solidFill>
              </a:rPr>
              <a:t>xuống</a:t>
            </a:r>
            <a:r>
              <a:rPr lang="vi-VN" sz="1800" dirty="0">
                <a:solidFill>
                  <a:srgbClr val="10FBFE"/>
                </a:solidFill>
              </a:rPr>
              <a:t> </a:t>
            </a:r>
            <a:r>
              <a:rPr lang="vi-VN" sz="1800" dirty="0" err="1">
                <a:solidFill>
                  <a:srgbClr val="10FBFE"/>
                </a:solidFill>
              </a:rPr>
              <a:t>bản</a:t>
            </a:r>
            <a:r>
              <a:rPr lang="vi-VN" sz="1800" dirty="0">
                <a:solidFill>
                  <a:srgbClr val="10FBFE"/>
                </a:solidFill>
              </a:rPr>
              <a:t> </a:t>
            </a:r>
            <a:r>
              <a:rPr lang="vi-VN" sz="1800" dirty="0" err="1">
                <a:solidFill>
                  <a:srgbClr val="10FBFE"/>
                </a:solidFill>
              </a:rPr>
              <a:t>dùng</a:t>
            </a:r>
            <a:r>
              <a:rPr lang="vi-VN" sz="1800" dirty="0">
                <a:solidFill>
                  <a:srgbClr val="10FBFE"/>
                </a:solidFill>
              </a:rPr>
              <a:t> </a:t>
            </a:r>
            <a:r>
              <a:rPr lang="vi-VN" sz="1800" dirty="0" err="1">
                <a:solidFill>
                  <a:srgbClr val="10FBFE"/>
                </a:solidFill>
              </a:rPr>
              <a:t>thử</a:t>
            </a:r>
            <a:r>
              <a:rPr lang="vi-VN" sz="1800" dirty="0">
                <a:solidFill>
                  <a:srgbClr val="10FBFE"/>
                </a:solidFill>
              </a:rPr>
              <a:t> </a:t>
            </a:r>
            <a:r>
              <a:rPr lang="vi-VN" sz="1800" dirty="0" err="1">
                <a:solidFill>
                  <a:srgbClr val="10FBFE"/>
                </a:solidFill>
              </a:rPr>
              <a:t>miễn</a:t>
            </a:r>
            <a:r>
              <a:rPr lang="vi-VN" sz="1800" dirty="0">
                <a:solidFill>
                  <a:srgbClr val="10FBFE"/>
                </a:solidFill>
              </a:rPr>
              <a:t> </a:t>
            </a:r>
            <a:r>
              <a:rPr lang="vi-VN" sz="1800" dirty="0" err="1">
                <a:solidFill>
                  <a:srgbClr val="10FBFE"/>
                </a:solidFill>
              </a:rPr>
              <a:t>phí</a:t>
            </a:r>
            <a:r>
              <a:rPr lang="vi-VN" sz="1800" dirty="0">
                <a:solidFill>
                  <a:srgbClr val="10FBFE"/>
                </a:solidFill>
              </a:rPr>
              <a:t> </a:t>
            </a:r>
            <a:r>
              <a:rPr lang="vi-VN" sz="1800" dirty="0" err="1">
                <a:solidFill>
                  <a:srgbClr val="10FBFE"/>
                </a:solidFill>
              </a:rPr>
              <a:t>WebHarvy</a:t>
            </a:r>
            <a:r>
              <a:rPr lang="vi-VN" sz="1800" dirty="0">
                <a:solidFill>
                  <a:srgbClr val="10FBFE"/>
                </a:solidFill>
              </a:rPr>
              <a:t> : </a:t>
            </a:r>
            <a:r>
              <a:rPr lang="vi-VN" sz="1800" dirty="0">
                <a:solidFill>
                  <a:srgbClr val="10FBFE"/>
                </a:solidFill>
                <a:hlinkClick r:id="rId4"/>
              </a:rPr>
              <a:t>https://www.webharvy.com/download.html</a:t>
            </a:r>
            <a:endParaRPr lang="vi-VN" sz="1800" dirty="0">
              <a:solidFill>
                <a:srgbClr val="10FBFE"/>
              </a:solidFill>
            </a:endParaRPr>
          </a:p>
          <a:p>
            <a:pPr>
              <a:lnSpc>
                <a:spcPct val="150000"/>
              </a:lnSpc>
            </a:pPr>
            <a:r>
              <a:rPr lang="en-US" sz="1800" dirty="0">
                <a:solidFill>
                  <a:srgbClr val="10FBFE"/>
                </a:solidFill>
              </a:rPr>
              <a:t>                 </a:t>
            </a:r>
            <a:endParaRPr lang="vi-VN" sz="1800" dirty="0">
              <a:solidFill>
                <a:srgbClr val="10FBFE"/>
              </a:solidFill>
            </a:endParaRPr>
          </a:p>
          <a:p>
            <a:pPr>
              <a:lnSpc>
                <a:spcPct val="150000"/>
              </a:lnSpc>
            </a:pPr>
            <a:endParaRPr lang="vi-VN" sz="1800" dirty="0">
              <a:solidFill>
                <a:srgbClr val="10FBFE"/>
              </a:solidFill>
            </a:endParaRPr>
          </a:p>
        </p:txBody>
      </p:sp>
      <p:pic>
        <p:nvPicPr>
          <p:cNvPr id="8" name="Hình ảnh 7" descr="Ảnh có chứa văn bản&#10;&#10;Mô tả được tạo tự động">
            <a:extLst>
              <a:ext uri="{FF2B5EF4-FFF2-40B4-BE49-F238E27FC236}">
                <a16:creationId xmlns:a16="http://schemas.microsoft.com/office/drawing/2014/main" id="{76D64588-B00E-E6F8-8059-ABFB04BC1496}"/>
              </a:ext>
            </a:extLst>
          </p:cNvPr>
          <p:cNvPicPr>
            <a:picLocks noChangeAspect="1"/>
          </p:cNvPicPr>
          <p:nvPr/>
        </p:nvPicPr>
        <p:blipFill>
          <a:blip r:embed="rId5"/>
          <a:stretch>
            <a:fillRect/>
          </a:stretch>
        </p:blipFill>
        <p:spPr>
          <a:xfrm>
            <a:off x="5888773" y="2001167"/>
            <a:ext cx="5599480" cy="3794783"/>
          </a:xfrm>
          <a:prstGeom prst="rect">
            <a:avLst/>
          </a:prstGeom>
        </p:spPr>
      </p:pic>
      <p:sp>
        <p:nvSpPr>
          <p:cNvPr id="10" name="TextBox 9">
            <a:extLst>
              <a:ext uri="{FF2B5EF4-FFF2-40B4-BE49-F238E27FC236}">
                <a16:creationId xmlns:a16="http://schemas.microsoft.com/office/drawing/2014/main" id="{3156BE42-4FEA-A83C-40E8-53D9CFABF66C}"/>
              </a:ext>
            </a:extLst>
          </p:cNvPr>
          <p:cNvSpPr txBox="1"/>
          <p:nvPr/>
        </p:nvSpPr>
        <p:spPr>
          <a:xfrm>
            <a:off x="5888773" y="5945339"/>
            <a:ext cx="6156664" cy="646331"/>
          </a:xfrm>
          <a:prstGeom prst="rect">
            <a:avLst/>
          </a:prstGeom>
          <a:noFill/>
        </p:spPr>
        <p:txBody>
          <a:bodyPr wrap="square">
            <a:spAutoFit/>
          </a:bodyPr>
          <a:lstStyle/>
          <a:p>
            <a:r>
              <a:rPr lang="vi-VN" sz="1800" dirty="0">
                <a:solidFill>
                  <a:srgbClr val="10FBFE"/>
                </a:solidFill>
              </a:rPr>
              <a:t>Tiếp tục nhấn Next, Tích chọn I accept the terms in the license agreement</a:t>
            </a:r>
            <a:endParaRPr lang="en-US" dirty="0"/>
          </a:p>
        </p:txBody>
      </p:sp>
      <p:sp>
        <p:nvSpPr>
          <p:cNvPr id="12" name="TextBox 11">
            <a:extLst>
              <a:ext uri="{FF2B5EF4-FFF2-40B4-BE49-F238E27FC236}">
                <a16:creationId xmlns:a16="http://schemas.microsoft.com/office/drawing/2014/main" id="{7B5B514B-ACC0-1A81-91B3-5C3618A5B8CE}"/>
              </a:ext>
            </a:extLst>
          </p:cNvPr>
          <p:cNvSpPr txBox="1"/>
          <p:nvPr/>
        </p:nvSpPr>
        <p:spPr>
          <a:xfrm>
            <a:off x="354330" y="5829216"/>
            <a:ext cx="4976653" cy="906551"/>
          </a:xfrm>
          <a:prstGeom prst="rect">
            <a:avLst/>
          </a:prstGeom>
          <a:noFill/>
        </p:spPr>
        <p:txBody>
          <a:bodyPr wrap="square">
            <a:spAutoFit/>
          </a:bodyPr>
          <a:lstStyle/>
          <a:p>
            <a:pPr>
              <a:lnSpc>
                <a:spcPct val="150000"/>
              </a:lnSpc>
            </a:pPr>
            <a:r>
              <a:rPr lang="vi-VN" sz="1800" dirty="0">
                <a:solidFill>
                  <a:srgbClr val="10FBFE"/>
                </a:solidFill>
              </a:rPr>
              <a:t>Sau khi download thành công, chạy file vừa tải về để cài đặt WebHarvy</a:t>
            </a:r>
            <a:endParaRPr lang="en-US" sz="1800" dirty="0">
              <a:solidFill>
                <a:srgbClr val="10FBFE"/>
              </a:solidFill>
            </a:endParaRPr>
          </a:p>
        </p:txBody>
      </p:sp>
    </p:spTree>
    <p:extLst>
      <p:ext uri="{BB962C8B-B14F-4D97-AF65-F5344CB8AC3E}">
        <p14:creationId xmlns:p14="http://schemas.microsoft.com/office/powerpoint/2010/main" val="129114770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872034"/>
          </a:xfrm>
          <a:prstGeom prst="rect">
            <a:avLst/>
          </a:prstGeom>
          <a:noFill/>
        </p:spPr>
        <p:txBody>
          <a:bodyPr wrap="square">
            <a:spAutoFit/>
          </a:bodyPr>
          <a:lstStyle/>
          <a:p>
            <a:pPr>
              <a:lnSpc>
                <a:spcPct val="150000"/>
              </a:lnSpc>
            </a:pPr>
            <a:r>
              <a:rPr lang="vi-VN" sz="1800" dirty="0" err="1">
                <a:solidFill>
                  <a:srgbClr val="10FBFE"/>
                </a:solidFill>
              </a:rPr>
              <a:t>Tiếp</a:t>
            </a:r>
            <a:r>
              <a:rPr lang="vi-VN" sz="1800" dirty="0">
                <a:solidFill>
                  <a:srgbClr val="10FBFE"/>
                </a:solidFill>
              </a:rPr>
              <a:t> </a:t>
            </a:r>
            <a:r>
              <a:rPr lang="vi-VN" sz="1800" dirty="0" err="1">
                <a:solidFill>
                  <a:srgbClr val="10FBFE"/>
                </a:solidFill>
              </a:rPr>
              <a:t>tục</a:t>
            </a: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Next</a:t>
            </a:r>
            <a:r>
              <a:rPr lang="vi-VN" sz="1800" dirty="0">
                <a:solidFill>
                  <a:srgbClr val="10FBFE"/>
                </a:solidFill>
              </a:rPr>
              <a:t> , theo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a:t>
            </a:r>
            <a:r>
              <a:rPr lang="vi-VN" sz="1800" dirty="0" err="1">
                <a:solidFill>
                  <a:srgbClr val="10FBFE"/>
                </a:solidFill>
              </a:rPr>
              <a:t>WebHarvy</a:t>
            </a:r>
            <a:r>
              <a:rPr lang="vi-VN" sz="1800" dirty="0">
                <a:solidFill>
                  <a:srgbClr val="10FBFE"/>
                </a:solidFill>
              </a:rPr>
              <a:t> </a:t>
            </a:r>
            <a:r>
              <a:rPr lang="vi-VN" sz="1800" dirty="0" err="1">
                <a:solidFill>
                  <a:srgbClr val="10FBFE"/>
                </a:solidFill>
              </a:rPr>
              <a:t>sẽ</a:t>
            </a:r>
            <a:r>
              <a:rPr lang="vi-VN" sz="1800" dirty="0">
                <a:solidFill>
                  <a:srgbClr val="10FBFE"/>
                </a:solidFill>
              </a:rPr>
              <a:t> </a:t>
            </a:r>
            <a:r>
              <a:rPr lang="vi-VN" sz="1800" dirty="0" err="1">
                <a:solidFill>
                  <a:srgbClr val="10FBFE"/>
                </a:solidFill>
              </a:rPr>
              <a:t>được</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theo </a:t>
            </a:r>
            <a:r>
              <a:rPr lang="vi-VN" sz="1800" dirty="0" err="1">
                <a:solidFill>
                  <a:srgbClr val="10FBFE"/>
                </a:solidFill>
              </a:rPr>
              <a:t>đường</a:t>
            </a:r>
            <a:r>
              <a:rPr lang="vi-VN" sz="1800" dirty="0">
                <a:solidFill>
                  <a:srgbClr val="10FBFE"/>
                </a:solidFill>
              </a:rPr>
              <a:t> </a:t>
            </a:r>
            <a:r>
              <a:rPr lang="vi-VN" sz="1800" dirty="0" err="1">
                <a:solidFill>
                  <a:srgbClr val="10FBFE"/>
                </a:solidFill>
              </a:rPr>
              <a:t>dẫn</a:t>
            </a:r>
            <a:r>
              <a:rPr lang="vi-VN" sz="1800" dirty="0">
                <a:solidFill>
                  <a:srgbClr val="10FBFE"/>
                </a:solidFill>
              </a:rPr>
              <a:t>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C:\ …, </a:t>
            </a:r>
            <a:r>
              <a:rPr lang="vi-VN" sz="1800" dirty="0" err="1">
                <a:solidFill>
                  <a:srgbClr val="10FBFE"/>
                </a:solidFill>
              </a:rPr>
              <a:t>bạn</a:t>
            </a:r>
            <a:r>
              <a:rPr lang="vi-VN" sz="1800" dirty="0">
                <a:solidFill>
                  <a:srgbClr val="10FBFE"/>
                </a:solidFill>
              </a:rPr>
              <a:t> </a:t>
            </a:r>
            <a:r>
              <a:rPr lang="vi-VN" sz="1800" dirty="0" err="1">
                <a:solidFill>
                  <a:srgbClr val="10FBFE"/>
                </a:solidFill>
              </a:rPr>
              <a:t>có</a:t>
            </a:r>
            <a:r>
              <a:rPr lang="vi-VN" sz="1800" dirty="0">
                <a:solidFill>
                  <a:srgbClr val="10FBFE"/>
                </a:solidFill>
              </a:rPr>
              <a:t> </a:t>
            </a:r>
            <a:r>
              <a:rPr lang="vi-VN" sz="1800" dirty="0" err="1">
                <a:solidFill>
                  <a:srgbClr val="10FBFE"/>
                </a:solidFill>
              </a:rPr>
              <a:t>thể</a:t>
            </a:r>
            <a:r>
              <a:rPr lang="vi-VN" sz="1800" dirty="0">
                <a:solidFill>
                  <a:srgbClr val="10FBFE"/>
                </a:solidFill>
              </a:rPr>
              <a:t> thay </a:t>
            </a:r>
            <a:r>
              <a:rPr lang="vi-VN" sz="1800" dirty="0" err="1">
                <a:solidFill>
                  <a:srgbClr val="10FBFE"/>
                </a:solidFill>
              </a:rPr>
              <a:t>đổi</a:t>
            </a:r>
            <a:r>
              <a:rPr lang="vi-VN" sz="1800" dirty="0">
                <a:solidFill>
                  <a:srgbClr val="10FBFE"/>
                </a:solidFill>
              </a:rPr>
              <a:t> </a:t>
            </a:r>
            <a:r>
              <a:rPr lang="vi-VN" sz="1800" dirty="0" err="1">
                <a:solidFill>
                  <a:srgbClr val="10FBFE"/>
                </a:solidFill>
              </a:rPr>
              <a:t>vị</a:t>
            </a:r>
            <a:r>
              <a:rPr lang="vi-VN" sz="1800" dirty="0">
                <a:solidFill>
                  <a:srgbClr val="10FBFE"/>
                </a:solidFill>
              </a:rPr>
              <a:t> </a:t>
            </a:r>
            <a:r>
              <a:rPr lang="vi-VN" sz="1800" dirty="0" err="1">
                <a:solidFill>
                  <a:srgbClr val="10FBFE"/>
                </a:solidFill>
              </a:rPr>
              <a:t>trí</a:t>
            </a:r>
            <a:r>
              <a:rPr lang="vi-VN" sz="1800" dirty="0">
                <a:solidFill>
                  <a:srgbClr val="10FBFE"/>
                </a:solidFill>
              </a:rPr>
              <a:t> lưu </a:t>
            </a:r>
            <a:r>
              <a:rPr lang="vi-VN" sz="1800" dirty="0" err="1">
                <a:solidFill>
                  <a:srgbClr val="10FBFE"/>
                </a:solidFill>
              </a:rPr>
              <a:t>vào</a:t>
            </a:r>
            <a:r>
              <a:rPr lang="vi-VN" sz="1800" dirty="0">
                <a:solidFill>
                  <a:srgbClr val="10FBFE"/>
                </a:solidFill>
              </a:rPr>
              <a:t> ổ </a:t>
            </a:r>
            <a:r>
              <a:rPr lang="vi-VN" sz="1800" dirty="0" err="1">
                <a:solidFill>
                  <a:srgbClr val="10FBFE"/>
                </a:solidFill>
              </a:rPr>
              <a:t>đĩa</a:t>
            </a:r>
            <a:r>
              <a:rPr lang="vi-VN" sz="1800" dirty="0">
                <a:solidFill>
                  <a:srgbClr val="10FBFE"/>
                </a:solidFill>
              </a:rPr>
              <a:t> </a:t>
            </a:r>
            <a:r>
              <a:rPr lang="vi-VN" sz="1800" dirty="0" err="1">
                <a:solidFill>
                  <a:srgbClr val="10FBFE"/>
                </a:solidFill>
              </a:rPr>
              <a:t>tùy</a:t>
            </a:r>
            <a:r>
              <a:rPr lang="vi-VN" sz="1800" dirty="0">
                <a:solidFill>
                  <a:srgbClr val="10FBFE"/>
                </a:solidFill>
              </a:rPr>
              <a:t> ý</a:t>
            </a:r>
          </a:p>
        </p:txBody>
      </p:sp>
      <p:pic>
        <p:nvPicPr>
          <p:cNvPr id="8" name="Hình ảnh 7" descr="Ảnh có chứa văn bản&#10;&#10;Mô tả được tạo tự động">
            <a:extLst>
              <a:ext uri="{FF2B5EF4-FFF2-40B4-BE49-F238E27FC236}">
                <a16:creationId xmlns:a16="http://schemas.microsoft.com/office/drawing/2014/main" id="{BB250AE7-5B63-4EB9-BBC8-B9960F66B5A7}"/>
              </a:ext>
            </a:extLst>
          </p:cNvPr>
          <p:cNvPicPr>
            <a:picLocks noChangeAspect="1"/>
          </p:cNvPicPr>
          <p:nvPr/>
        </p:nvPicPr>
        <p:blipFill>
          <a:blip r:embed="rId3"/>
          <a:stretch>
            <a:fillRect/>
          </a:stretch>
        </p:blipFill>
        <p:spPr>
          <a:xfrm>
            <a:off x="354330" y="2243522"/>
            <a:ext cx="4957282" cy="3763448"/>
          </a:xfrm>
          <a:prstGeom prst="rect">
            <a:avLst/>
          </a:prstGeom>
        </p:spPr>
      </p:pic>
      <p:pic>
        <p:nvPicPr>
          <p:cNvPr id="9" name="Hình ảnh 7" descr="Ảnh có chứa văn bản&#10;&#10;Mô tả được tạo tự động">
            <a:extLst>
              <a:ext uri="{FF2B5EF4-FFF2-40B4-BE49-F238E27FC236}">
                <a16:creationId xmlns:a16="http://schemas.microsoft.com/office/drawing/2014/main" id="{D024FAC5-C478-C7B1-DF15-0868885B046D}"/>
              </a:ext>
            </a:extLst>
          </p:cNvPr>
          <p:cNvPicPr>
            <a:picLocks noChangeAspect="1"/>
          </p:cNvPicPr>
          <p:nvPr/>
        </p:nvPicPr>
        <p:blipFill>
          <a:blip r:embed="rId4"/>
          <a:stretch>
            <a:fillRect/>
          </a:stretch>
        </p:blipFill>
        <p:spPr>
          <a:xfrm>
            <a:off x="6273164" y="2243520"/>
            <a:ext cx="5356583" cy="3763447"/>
          </a:xfrm>
          <a:prstGeom prst="rect">
            <a:avLst/>
          </a:prstGeom>
        </p:spPr>
      </p:pic>
      <p:sp>
        <p:nvSpPr>
          <p:cNvPr id="10" name="Hộp Văn bản 26">
            <a:extLst>
              <a:ext uri="{FF2B5EF4-FFF2-40B4-BE49-F238E27FC236}">
                <a16:creationId xmlns:a16="http://schemas.microsoft.com/office/drawing/2014/main" id="{E4010D21-FC7A-BEDD-CDD3-66481792F170}"/>
              </a:ext>
            </a:extLst>
          </p:cNvPr>
          <p:cNvSpPr txBox="1"/>
          <p:nvPr/>
        </p:nvSpPr>
        <p:spPr>
          <a:xfrm>
            <a:off x="7135583" y="6088135"/>
            <a:ext cx="3631744"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Tiếp</a:t>
            </a:r>
            <a:r>
              <a:rPr lang="vi-VN" sz="1800" dirty="0">
                <a:solidFill>
                  <a:srgbClr val="10FBFE"/>
                </a:solidFill>
              </a:rPr>
              <a:t> theo </a:t>
            </a:r>
            <a:r>
              <a:rPr lang="vi-VN" sz="1800" dirty="0" err="1">
                <a:solidFill>
                  <a:srgbClr val="10FBFE"/>
                </a:solidFill>
              </a:rPr>
              <a:t>nhấn</a:t>
            </a:r>
            <a:r>
              <a:rPr lang="vi-VN" sz="1800" dirty="0">
                <a:solidFill>
                  <a:srgbClr val="10FBFE"/>
                </a:solidFill>
              </a:rPr>
              <a:t> </a:t>
            </a:r>
            <a:r>
              <a:rPr lang="vi-VN" sz="1800" dirty="0" err="1">
                <a:solidFill>
                  <a:srgbClr val="10FBFE"/>
                </a:solidFill>
              </a:rPr>
              <a:t>Install</a:t>
            </a:r>
            <a:endParaRPr lang="vi-VN" sz="1800" dirty="0">
              <a:solidFill>
                <a:srgbClr val="10FBFE"/>
              </a:solidFill>
            </a:endParaRPr>
          </a:p>
        </p:txBody>
      </p:sp>
    </p:spTree>
    <p:extLst>
      <p:ext uri="{BB962C8B-B14F-4D97-AF65-F5344CB8AC3E}">
        <p14:creationId xmlns:p14="http://schemas.microsoft.com/office/powerpoint/2010/main" val="3545188196"/>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456535"/>
          </a:xfrm>
          <a:prstGeom prst="rect">
            <a:avLst/>
          </a:prstGeom>
          <a:noFill/>
        </p:spPr>
        <p:txBody>
          <a:bodyPr wrap="square">
            <a:spAutoFit/>
          </a:bodyPr>
          <a:lstStyle/>
          <a:p>
            <a:pPr>
              <a:lnSpc>
                <a:spcPct val="150000"/>
              </a:lnSpc>
            </a:pPr>
            <a:r>
              <a:rPr lang="vi-VN" sz="1800" dirty="0">
                <a:solidFill>
                  <a:srgbClr val="10FBFE"/>
                </a:solidFill>
              </a:rPr>
              <a:t>	Quy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r>
              <a:rPr lang="vi-VN" sz="1800" dirty="0" err="1">
                <a:solidFill>
                  <a:srgbClr val="10FBFE"/>
                </a:solidFill>
              </a:rPr>
              <a:t>WebHarvy</a:t>
            </a:r>
            <a:r>
              <a:rPr lang="vi-VN" sz="1800" dirty="0">
                <a:solidFill>
                  <a:srgbClr val="10FBFE"/>
                </a:solidFill>
              </a:rPr>
              <a:t> đang </a:t>
            </a:r>
            <a:r>
              <a:rPr lang="vi-VN" sz="1800" dirty="0" err="1">
                <a:solidFill>
                  <a:srgbClr val="10FBFE"/>
                </a:solidFill>
              </a:rPr>
              <a:t>thực</a:t>
            </a:r>
            <a:r>
              <a:rPr lang="vi-VN" sz="1800" dirty="0">
                <a:solidFill>
                  <a:srgbClr val="10FBFE"/>
                </a:solidFill>
              </a:rPr>
              <a:t> thi</a:t>
            </a:r>
          </a:p>
        </p:txBody>
      </p:sp>
      <p:pic>
        <p:nvPicPr>
          <p:cNvPr id="8" name="Hình ảnh 7" descr="Ảnh có chứa văn bản&#10;&#10;Mô tả được tạo tự động">
            <a:extLst>
              <a:ext uri="{FF2B5EF4-FFF2-40B4-BE49-F238E27FC236}">
                <a16:creationId xmlns:a16="http://schemas.microsoft.com/office/drawing/2014/main" id="{4EEA0B09-2BD4-4064-AE53-0ACE452A4E72}"/>
              </a:ext>
            </a:extLst>
          </p:cNvPr>
          <p:cNvPicPr>
            <a:picLocks noChangeAspect="1"/>
          </p:cNvPicPr>
          <p:nvPr/>
        </p:nvPicPr>
        <p:blipFill>
          <a:blip r:embed="rId3"/>
          <a:stretch>
            <a:fillRect/>
          </a:stretch>
        </p:blipFill>
        <p:spPr>
          <a:xfrm>
            <a:off x="556261" y="1729973"/>
            <a:ext cx="4939284" cy="3742751"/>
          </a:xfrm>
          <a:prstGeom prst="rect">
            <a:avLst/>
          </a:prstGeom>
        </p:spPr>
      </p:pic>
      <p:pic>
        <p:nvPicPr>
          <p:cNvPr id="9" name="Hình ảnh 8">
            <a:extLst>
              <a:ext uri="{FF2B5EF4-FFF2-40B4-BE49-F238E27FC236}">
                <a16:creationId xmlns:a16="http://schemas.microsoft.com/office/drawing/2014/main" id="{1A173ACF-1836-8170-3802-DC921BBB0017}"/>
              </a:ext>
            </a:extLst>
          </p:cNvPr>
          <p:cNvPicPr>
            <a:picLocks noChangeAspect="1"/>
          </p:cNvPicPr>
          <p:nvPr/>
        </p:nvPicPr>
        <p:blipFill>
          <a:blip r:embed="rId4"/>
          <a:stretch>
            <a:fillRect/>
          </a:stretch>
        </p:blipFill>
        <p:spPr>
          <a:xfrm>
            <a:off x="6475475" y="1729973"/>
            <a:ext cx="5160264" cy="3742751"/>
          </a:xfrm>
          <a:prstGeom prst="rect">
            <a:avLst/>
          </a:prstGeom>
        </p:spPr>
      </p:pic>
      <p:sp>
        <p:nvSpPr>
          <p:cNvPr id="11" name="Hộp Văn bản 26">
            <a:extLst>
              <a:ext uri="{FF2B5EF4-FFF2-40B4-BE49-F238E27FC236}">
                <a16:creationId xmlns:a16="http://schemas.microsoft.com/office/drawing/2014/main" id="{DFECE125-1723-49B3-C70A-1EC63F13038E}"/>
              </a:ext>
            </a:extLst>
          </p:cNvPr>
          <p:cNvSpPr txBox="1"/>
          <p:nvPr/>
        </p:nvSpPr>
        <p:spPr>
          <a:xfrm>
            <a:off x="5833109" y="5681251"/>
            <a:ext cx="5802630"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vào</a:t>
            </a:r>
            <a:r>
              <a:rPr lang="vi-VN" sz="1800" dirty="0">
                <a:solidFill>
                  <a:srgbClr val="10FBFE"/>
                </a:solidFill>
              </a:rPr>
              <a:t> </a:t>
            </a:r>
            <a:r>
              <a:rPr lang="vi-VN" sz="1800" dirty="0" err="1">
                <a:solidFill>
                  <a:srgbClr val="10FBFE"/>
                </a:solidFill>
              </a:rPr>
              <a:t>Finish</a:t>
            </a:r>
            <a:r>
              <a:rPr lang="vi-VN" sz="1800" dirty="0">
                <a:solidFill>
                  <a:srgbClr val="10FBFE"/>
                </a:solidFill>
              </a:rPr>
              <a:t> </a:t>
            </a:r>
            <a:r>
              <a:rPr lang="vi-VN" sz="1800" dirty="0" err="1">
                <a:solidFill>
                  <a:srgbClr val="10FBFE"/>
                </a:solidFill>
              </a:rPr>
              <a:t>để</a:t>
            </a:r>
            <a:r>
              <a:rPr lang="vi-VN" sz="1800" dirty="0">
                <a:solidFill>
                  <a:srgbClr val="10FBFE"/>
                </a:solidFill>
              </a:rPr>
              <a:t> </a:t>
            </a:r>
            <a:r>
              <a:rPr lang="vi-VN" sz="1800" dirty="0" err="1">
                <a:solidFill>
                  <a:srgbClr val="10FBFE"/>
                </a:solidFill>
              </a:rPr>
              <a:t>kết</a:t>
            </a:r>
            <a:r>
              <a:rPr lang="vi-VN" sz="1800" dirty="0">
                <a:solidFill>
                  <a:srgbClr val="10FBFE"/>
                </a:solidFill>
              </a:rPr>
              <a:t> </a:t>
            </a:r>
            <a:r>
              <a:rPr lang="vi-VN" sz="1800" dirty="0" err="1">
                <a:solidFill>
                  <a:srgbClr val="10FBFE"/>
                </a:solidFill>
              </a:rPr>
              <a:t>thúc</a:t>
            </a:r>
            <a:r>
              <a:rPr lang="vi-VN" sz="1800" dirty="0">
                <a:solidFill>
                  <a:srgbClr val="10FBFE"/>
                </a:solidFill>
              </a:rPr>
              <a:t> </a:t>
            </a:r>
            <a:r>
              <a:rPr lang="vi-VN" sz="1800" dirty="0" err="1">
                <a:solidFill>
                  <a:srgbClr val="10FBFE"/>
                </a:solidFill>
              </a:rPr>
              <a:t>quá</a:t>
            </a:r>
            <a:r>
              <a:rPr lang="vi-VN" sz="1800" dirty="0">
                <a:solidFill>
                  <a:srgbClr val="10FBFE"/>
                </a:solidFill>
              </a:rPr>
              <a:t>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p>
        </p:txBody>
      </p:sp>
    </p:spTree>
    <p:extLst>
      <p:ext uri="{BB962C8B-B14F-4D97-AF65-F5344CB8AC3E}">
        <p14:creationId xmlns:p14="http://schemas.microsoft.com/office/powerpoint/2010/main" val="2280129773"/>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1012</Words>
  <Application>Microsoft Office PowerPoint</Application>
  <PresentationFormat>Widescreen</PresentationFormat>
  <Paragraphs>89</Paragraphs>
  <Slides>13</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等线</vt:lpstr>
      <vt:lpstr>Arial</vt:lpstr>
      <vt:lpstr>Calibri</vt:lpstr>
      <vt:lpstr>Calibri Light</vt:lpstr>
      <vt:lpstr>Time s New Roman</vt:lpstr>
      <vt:lpstr>Times New Roman</vt:lpstr>
      <vt:lpstr>Verdana</vt:lpstr>
      <vt:lpstr>Yeseva One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Hòa Tấn</cp:lastModifiedBy>
  <cp:revision>85</cp:revision>
  <dcterms:created xsi:type="dcterms:W3CDTF">2017-07-15T13:06:00Z</dcterms:created>
  <dcterms:modified xsi:type="dcterms:W3CDTF">2022-05-28T14:57:45Z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